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14"/>
  </p:notesMasterIdLst>
  <p:sldIdLst>
    <p:sldId id="266" r:id="rId2"/>
    <p:sldId id="267" r:id="rId3"/>
    <p:sldId id="268" r:id="rId4"/>
    <p:sldId id="269" r:id="rId5"/>
    <p:sldId id="260" r:id="rId6"/>
    <p:sldId id="272" r:id="rId7"/>
    <p:sldId id="261" r:id="rId8"/>
    <p:sldId id="262" r:id="rId9"/>
    <p:sldId id="273" r:id="rId10"/>
    <p:sldId id="271" r:id="rId11"/>
    <p:sldId id="264" r:id="rId12"/>
    <p:sldId id="265"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931D1-BFC4-4B50-84D7-0C40598E4B05}" v="167" dt="2022-02-02T23:03:02.217"/>
    <p1510:client id="{26AD2CE3-24B4-4452-8828-A150321533FE}" v="3" dt="2022-02-02T23:03:46.446"/>
    <p1510:client id="{3C6C21E8-1DDE-4846-9DE8-85627B0F5561}" v="1" dt="2022-02-03T00:59:51.624"/>
    <p1510:client id="{4A43EFB3-4438-4D78-AD61-501EE3275738}" v="121" dt="2022-02-03T01:40:56.739"/>
    <p1510:client id="{675D0AB6-0B89-48C5-B899-55CB604F6A30}" v="37" dt="2022-02-03T00:33:37.084"/>
    <p1510:client id="{898C4362-9FCC-4B8A-91FB-DA85A34D6627}" v="75" dt="2022-02-03T00:55:54.119"/>
    <p1510:client id="{9CAA165C-00CF-40B0-8627-224509717E20}" v="56" dt="2022-02-03T00:01:26.581"/>
    <p1510:client id="{BBD53E2E-359F-488D-9DFA-77F8ED86C23A}" v="46" dt="2022-02-03T01:14:42.416"/>
    <p1510:client id="{BC98C54B-2ECB-440A-9565-FE83E8C4AC1B}" v="2" dt="2022-02-03T00:33:17.100"/>
    <p1510:client id="{E0A76058-9899-4067-ADEA-CE5A3E2B8BD8}" v="1510" dt="2022-02-03T21:22:07.101"/>
    <p1510:client id="{ECE68283-B6A2-40FB-A02D-A19594C42C44}" v="86" dt="2022-02-03T01:44:55.520"/>
    <p1510:client id="{EF1801A1-7BA3-439C-8096-54ABFFF889E4}" v="15" dt="2022-02-03T00:30:09.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523bb6b8b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7523bb6b8b_1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7523bb6b8b_1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5abbd340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c5abbd3403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c5abbd3403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523bb6b8b_11_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7523bb6b8b_1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c1134f08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8bc1134f08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8bc1134f08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c1134f08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8bc1134f08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8bc1134f08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95134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5abbd34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c5abbd340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c5abbd3403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5abbd340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c5abbd340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c5abbd340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5abbd3403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c5abbd3403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c5abbd3403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_Internal Cover">
  <p:cSld name="2_Internal Cover">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blip>
          <a:srcRect/>
          <a:stretch/>
        </p:blipFill>
        <p:spPr>
          <a:xfrm flipH="1">
            <a:off x="250873" y="628171"/>
            <a:ext cx="8893125" cy="4192598"/>
          </a:xfrm>
          <a:prstGeom prst="rect">
            <a:avLst/>
          </a:prstGeom>
          <a:noFill/>
          <a:ln>
            <a:noFill/>
          </a:ln>
        </p:spPr>
      </p:pic>
      <p:sp>
        <p:nvSpPr>
          <p:cNvPr id="64" name="Google Shape;64;p13"/>
          <p:cNvSpPr/>
          <p:nvPr/>
        </p:nvSpPr>
        <p:spPr>
          <a:xfrm>
            <a:off x="0" y="629831"/>
            <a:ext cx="250800" cy="4191000"/>
          </a:xfrm>
          <a:prstGeom prst="rect">
            <a:avLst/>
          </a:prstGeom>
          <a:gradFill>
            <a:gsLst>
              <a:gs pos="0">
                <a:schemeClr val="accent2"/>
              </a:gs>
              <a:gs pos="16000">
                <a:schemeClr val="accent2"/>
              </a:gs>
              <a:gs pos="74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65" name="Google Shape;65;p13"/>
          <p:cNvPicPr preferRelativeResize="0"/>
          <p:nvPr/>
        </p:nvPicPr>
        <p:blipFill rotWithShape="1">
          <a:blip r:embed="rId3">
            <a:alphaModFix/>
          </a:blip>
          <a:srcRect/>
          <a:stretch/>
        </p:blipFill>
        <p:spPr>
          <a:xfrm>
            <a:off x="7523226" y="257384"/>
            <a:ext cx="1323594" cy="146676"/>
          </a:xfrm>
          <a:prstGeom prst="rect">
            <a:avLst/>
          </a:prstGeom>
          <a:noFill/>
          <a:ln>
            <a:noFill/>
          </a:ln>
        </p:spPr>
      </p:pic>
      <p:pic>
        <p:nvPicPr>
          <p:cNvPr id="66" name="Google Shape;66;p13"/>
          <p:cNvPicPr preferRelativeResize="0"/>
          <p:nvPr/>
        </p:nvPicPr>
        <p:blipFill rotWithShape="1">
          <a:blip r:embed="rId4">
            <a:alphaModFix/>
          </a:blip>
          <a:srcRect/>
          <a:stretch/>
        </p:blipFill>
        <p:spPr>
          <a:xfrm>
            <a:off x="6212205" y="4953997"/>
            <a:ext cx="2634615" cy="68388"/>
          </a:xfrm>
          <a:prstGeom prst="rect">
            <a:avLst/>
          </a:prstGeom>
          <a:noFill/>
          <a:ln>
            <a:noFill/>
          </a:ln>
        </p:spPr>
      </p:pic>
      <p:sp>
        <p:nvSpPr>
          <p:cNvPr id="67" name="Google Shape;67;p13"/>
          <p:cNvSpPr/>
          <p:nvPr/>
        </p:nvSpPr>
        <p:spPr>
          <a:xfrm>
            <a:off x="250466" y="626476"/>
            <a:ext cx="8891400" cy="4194300"/>
          </a:xfrm>
          <a:prstGeom prst="rect">
            <a:avLst/>
          </a:prstGeom>
          <a:gradFill>
            <a:gsLst>
              <a:gs pos="0">
                <a:srgbClr val="7A4F9C">
                  <a:alpha val="69803"/>
                </a:srgbClr>
              </a:gs>
              <a:gs pos="51000">
                <a:srgbClr val="27B0B8">
                  <a:alpha val="69803"/>
                </a:srgbClr>
              </a:gs>
              <a:gs pos="100000">
                <a:srgbClr val="BFCB74">
                  <a:alpha val="69803"/>
                </a:srgbClr>
              </a:gs>
            </a:gsLst>
            <a:lin ang="1890004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8" name="Google Shape;68;p13"/>
          <p:cNvSpPr txBox="1">
            <a:spLocks noGrp="1"/>
          </p:cNvSpPr>
          <p:nvPr>
            <p:ph type="ctrTitle"/>
          </p:nvPr>
        </p:nvSpPr>
        <p:spPr>
          <a:xfrm>
            <a:off x="504825" y="1444876"/>
            <a:ext cx="5420400" cy="1790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5300"/>
              <a:buFont typeface="Oswald"/>
              <a:buNone/>
              <a:defRPr sz="5300">
                <a:solidFill>
                  <a:schemeClr val="lt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9" name="Google Shape;69;p13"/>
          <p:cNvSpPr txBox="1">
            <a:spLocks noGrp="1"/>
          </p:cNvSpPr>
          <p:nvPr>
            <p:ph type="subTitle" idx="1"/>
          </p:nvPr>
        </p:nvSpPr>
        <p:spPr>
          <a:xfrm>
            <a:off x="504824" y="3630938"/>
            <a:ext cx="5420400" cy="4713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Clr>
                <a:schemeClr val="lt1"/>
              </a:buClr>
              <a:buSzPts val="1100"/>
              <a:buNone/>
              <a:defRPr sz="1100" b="0" i="1" cap="none">
                <a:solidFill>
                  <a:schemeClr val="lt1"/>
                </a:solidFill>
                <a:latin typeface="Georgia"/>
                <a:ea typeface="Georgia"/>
                <a:cs typeface="Georgia"/>
                <a:sym typeface="Georgia"/>
              </a:defRPr>
            </a:lvl1pPr>
            <a:lvl2pPr lvl="1" algn="ctr" rtl="0">
              <a:lnSpc>
                <a:spcPct val="100000"/>
              </a:lnSpc>
              <a:spcBef>
                <a:spcPts val="0"/>
              </a:spcBef>
              <a:spcAft>
                <a:spcPts val="0"/>
              </a:spcAft>
              <a:buClr>
                <a:schemeClr val="dk1"/>
              </a:buClr>
              <a:buSzPts val="1500"/>
              <a:buNone/>
              <a:defRPr sz="1500"/>
            </a:lvl2pPr>
            <a:lvl3pPr lvl="2" algn="ctr" rtl="0">
              <a:lnSpc>
                <a:spcPct val="100000"/>
              </a:lnSpc>
              <a:spcBef>
                <a:spcPts val="0"/>
              </a:spcBef>
              <a:spcAft>
                <a:spcPts val="0"/>
              </a:spcAft>
              <a:buClr>
                <a:schemeClr val="dk1"/>
              </a:buClr>
              <a:buSzPts val="1400"/>
              <a:buNone/>
              <a:defRPr sz="1400"/>
            </a:lvl3pPr>
            <a:lvl4pPr lvl="3" algn="ctr" rtl="0">
              <a:lnSpc>
                <a:spcPct val="100000"/>
              </a:lnSpc>
              <a:spcBef>
                <a:spcPts val="1400"/>
              </a:spcBef>
              <a:spcAft>
                <a:spcPts val="0"/>
              </a:spcAft>
              <a:buClr>
                <a:schemeClr val="accent2"/>
              </a:buClr>
              <a:buSzPts val="1200"/>
              <a:buNone/>
              <a:defRPr sz="1200"/>
            </a:lvl4pPr>
            <a:lvl5pPr lvl="4" algn="ctr" rtl="0">
              <a:lnSpc>
                <a:spcPct val="100000"/>
              </a:lnSpc>
              <a:spcBef>
                <a:spcPts val="1600"/>
              </a:spcBef>
              <a:spcAft>
                <a:spcPts val="0"/>
              </a:spcAft>
              <a:buClr>
                <a:schemeClr val="dk1"/>
              </a:buClr>
              <a:buSzPts val="1200"/>
              <a:buNone/>
              <a:defRPr sz="1200"/>
            </a:lvl5pPr>
            <a:lvl6pPr lvl="5" algn="ctr" rtl="0">
              <a:lnSpc>
                <a:spcPct val="100000"/>
              </a:lnSpc>
              <a:spcBef>
                <a:spcPts val="1400"/>
              </a:spcBef>
              <a:spcAft>
                <a:spcPts val="0"/>
              </a:spcAft>
              <a:buClr>
                <a:schemeClr val="dk1"/>
              </a:buClr>
              <a:buSzPts val="1200"/>
              <a:buNone/>
              <a:defRPr sz="1200"/>
            </a:lvl6pPr>
            <a:lvl7pPr lvl="6" algn="ctr" rtl="0">
              <a:lnSpc>
                <a:spcPct val="90000"/>
              </a:lnSpc>
              <a:spcBef>
                <a:spcPts val="1600"/>
              </a:spcBef>
              <a:spcAft>
                <a:spcPts val="0"/>
              </a:spcAft>
              <a:buClr>
                <a:schemeClr val="dk1"/>
              </a:buClr>
              <a:buSzPts val="1200"/>
              <a:buNone/>
              <a:defRPr sz="1200"/>
            </a:lvl7pPr>
            <a:lvl8pPr lvl="7" algn="ctr" rtl="0">
              <a:lnSpc>
                <a:spcPct val="90000"/>
              </a:lnSpc>
              <a:spcBef>
                <a:spcPts val="1600"/>
              </a:spcBef>
              <a:spcAft>
                <a:spcPts val="0"/>
              </a:spcAft>
              <a:buClr>
                <a:schemeClr val="dk1"/>
              </a:buClr>
              <a:buSzPts val="1200"/>
              <a:buNone/>
              <a:defRPr sz="1200"/>
            </a:lvl8pPr>
            <a:lvl9pPr lvl="8" algn="ctr" rtl="0">
              <a:lnSpc>
                <a:spcPct val="90000"/>
              </a:lnSpc>
              <a:spcBef>
                <a:spcPts val="1600"/>
              </a:spcBef>
              <a:spcAft>
                <a:spcPts val="1600"/>
              </a:spcAft>
              <a:buClr>
                <a:schemeClr val="dk1"/>
              </a:buClr>
              <a:buSzPts val="1200"/>
              <a:buNone/>
              <a:defRPr sz="1200"/>
            </a:lvl9pPr>
          </a:lstStyle>
          <a:p>
            <a:endParaRPr/>
          </a:p>
        </p:txBody>
      </p:sp>
      <p:sp>
        <p:nvSpPr>
          <p:cNvPr id="70" name="Google Shape;70;p13"/>
          <p:cNvSpPr txBox="1">
            <a:spLocks noGrp="1"/>
          </p:cNvSpPr>
          <p:nvPr>
            <p:ph type="body" idx="2"/>
          </p:nvPr>
        </p:nvSpPr>
        <p:spPr>
          <a:xfrm>
            <a:off x="504824" y="4446684"/>
            <a:ext cx="3757500" cy="25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Clr>
                <a:schemeClr val="lt1"/>
              </a:buClr>
              <a:buSzPts val="900"/>
              <a:buNone/>
              <a:defRPr sz="900" b="0" i="0" cap="none">
                <a:solidFill>
                  <a:schemeClr val="lt1"/>
                </a:solidFill>
                <a:latin typeface="Calibri"/>
                <a:ea typeface="Calibri"/>
                <a:cs typeface="Calibri"/>
                <a:sym typeface="Calibri"/>
              </a:defRPr>
            </a:lvl1pPr>
            <a:lvl2pPr marL="914400" lvl="1"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2pPr>
            <a:lvl3pPr marL="1371600" lvl="2"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3pPr>
            <a:lvl4pPr marL="1828800" lvl="3" indent="-304800" algn="l" rtl="0">
              <a:lnSpc>
                <a:spcPct val="100000"/>
              </a:lnSpc>
              <a:spcBef>
                <a:spcPts val="1400"/>
              </a:spcBef>
              <a:spcAft>
                <a:spcPts val="0"/>
              </a:spcAft>
              <a:buClr>
                <a:schemeClr val="lt1"/>
              </a:buClr>
              <a:buSzPts val="1200"/>
              <a:buChar char="●"/>
              <a:defRPr sz="1100">
                <a:solidFill>
                  <a:schemeClr val="lt1"/>
                </a:solidFill>
                <a:latin typeface="Calibri"/>
                <a:ea typeface="Calibri"/>
                <a:cs typeface="Calibri"/>
                <a:sym typeface="Calibri"/>
              </a:defRPr>
            </a:lvl4pPr>
            <a:lvl5pPr marL="2286000" lvl="4" indent="-285750" algn="l" rtl="0">
              <a:lnSpc>
                <a:spcPct val="100000"/>
              </a:lnSpc>
              <a:spcBef>
                <a:spcPts val="1600"/>
              </a:spcBef>
              <a:spcAft>
                <a:spcPts val="0"/>
              </a:spcAft>
              <a:buClr>
                <a:schemeClr val="lt1"/>
              </a:buClr>
              <a:buSzPts val="900"/>
              <a:buChar char="○"/>
              <a:defRPr sz="1100">
                <a:solidFill>
                  <a:schemeClr val="lt1"/>
                </a:solidFill>
                <a:latin typeface="Calibri"/>
                <a:ea typeface="Calibri"/>
                <a:cs typeface="Calibri"/>
                <a:sym typeface="Calibri"/>
              </a:defRPr>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1" name="Google Shape;71;p13"/>
          <p:cNvSpPr txBox="1"/>
          <p:nvPr/>
        </p:nvSpPr>
        <p:spPr>
          <a:xfrm>
            <a:off x="252413" y="628171"/>
            <a:ext cx="1471500" cy="158400"/>
          </a:xfrm>
          <a:prstGeom prst="rect">
            <a:avLst/>
          </a:prstGeom>
          <a:solidFill>
            <a:schemeClr val="dk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b="0" i="0" u="none" strike="noStrike" cap="none">
                <a:solidFill>
                  <a:schemeClr val="lt1"/>
                </a:solidFill>
                <a:latin typeface="Calibri"/>
                <a:ea typeface="Calibri"/>
                <a:cs typeface="Calibri"/>
                <a:sym typeface="Calibri"/>
              </a:rPr>
              <a:t>BOOZ ALLEN HAMILTON INTERNAL</a:t>
            </a:r>
            <a:endParaRPr sz="1100"/>
          </a:p>
        </p:txBody>
      </p:sp>
      <p:sp>
        <p:nvSpPr>
          <p:cNvPr id="72" name="Google Shape;72;p13"/>
          <p:cNvSpPr txBox="1">
            <a:spLocks noGrp="1"/>
          </p:cNvSpPr>
          <p:nvPr>
            <p:ph type="body" idx="3"/>
          </p:nvPr>
        </p:nvSpPr>
        <p:spPr>
          <a:xfrm>
            <a:off x="510680" y="1181870"/>
            <a:ext cx="3757500" cy="25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Clr>
                <a:schemeClr val="lt1"/>
              </a:buClr>
              <a:buSzPts val="900"/>
              <a:buNone/>
              <a:defRPr sz="900" b="0" i="0" cap="none">
                <a:solidFill>
                  <a:schemeClr val="lt1"/>
                </a:solidFill>
                <a:latin typeface="Calibri"/>
                <a:ea typeface="Calibri"/>
                <a:cs typeface="Calibri"/>
                <a:sym typeface="Calibri"/>
              </a:defRPr>
            </a:lvl1pPr>
            <a:lvl2pPr marL="914400" lvl="1"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2pPr>
            <a:lvl3pPr marL="1371600" lvl="2"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3pPr>
            <a:lvl4pPr marL="1828800" lvl="3" indent="-304800" algn="l" rtl="0">
              <a:lnSpc>
                <a:spcPct val="100000"/>
              </a:lnSpc>
              <a:spcBef>
                <a:spcPts val="1400"/>
              </a:spcBef>
              <a:spcAft>
                <a:spcPts val="0"/>
              </a:spcAft>
              <a:buClr>
                <a:schemeClr val="lt1"/>
              </a:buClr>
              <a:buSzPts val="1200"/>
              <a:buChar char="●"/>
              <a:defRPr sz="1100">
                <a:solidFill>
                  <a:schemeClr val="lt1"/>
                </a:solidFill>
                <a:latin typeface="Calibri"/>
                <a:ea typeface="Calibri"/>
                <a:cs typeface="Calibri"/>
                <a:sym typeface="Calibri"/>
              </a:defRPr>
            </a:lvl4pPr>
            <a:lvl5pPr marL="2286000" lvl="4" indent="-285750" algn="l" rtl="0">
              <a:lnSpc>
                <a:spcPct val="100000"/>
              </a:lnSpc>
              <a:spcBef>
                <a:spcPts val="1600"/>
              </a:spcBef>
              <a:spcAft>
                <a:spcPts val="0"/>
              </a:spcAft>
              <a:buClr>
                <a:schemeClr val="lt1"/>
              </a:buClr>
              <a:buSzPts val="900"/>
              <a:buChar char="○"/>
              <a:defRPr sz="1100">
                <a:solidFill>
                  <a:schemeClr val="lt1"/>
                </a:solidFill>
                <a:latin typeface="Calibri"/>
                <a:ea typeface="Calibri"/>
                <a:cs typeface="Calibri"/>
                <a:sym typeface="Calibri"/>
              </a:defRPr>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3" name="Google Shape;73;p13"/>
          <p:cNvSpPr/>
          <p:nvPr/>
        </p:nvSpPr>
        <p:spPr>
          <a:xfrm>
            <a:off x="0" y="626476"/>
            <a:ext cx="252300" cy="4191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ide Title only">
  <p:cSld name="Wide Title only">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628650" y="159722"/>
            <a:ext cx="8036400" cy="73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6" name="Google Shape;76;p14"/>
          <p:cNvSpPr txBox="1">
            <a:spLocks noGrp="1"/>
          </p:cNvSpPr>
          <p:nvPr>
            <p:ph type="sldNum" idx="12"/>
          </p:nvPr>
        </p:nvSpPr>
        <p:spPr>
          <a:xfrm>
            <a:off x="8319053" y="4800600"/>
            <a:ext cx="346200" cy="3429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b="0" i="0" u="none" strike="noStrike" cap="none">
                <a:solidFill>
                  <a:schemeClr val="dk1"/>
                </a:solidFill>
                <a:latin typeface="Calibri"/>
                <a:ea typeface="Calibri"/>
                <a:cs typeface="Calibri"/>
                <a:sym typeface="Calibri"/>
              </a:defRPr>
            </a:lvl1pPr>
            <a:lvl2pPr marL="0" lvl="1" indent="0" algn="r" rtl="0">
              <a:spcBef>
                <a:spcPts val="0"/>
              </a:spcBef>
              <a:buNone/>
              <a:defRPr sz="800" b="0" i="0" u="none" strike="noStrike" cap="none">
                <a:solidFill>
                  <a:schemeClr val="dk1"/>
                </a:solidFill>
                <a:latin typeface="Calibri"/>
                <a:ea typeface="Calibri"/>
                <a:cs typeface="Calibri"/>
                <a:sym typeface="Calibri"/>
              </a:defRPr>
            </a:lvl2pPr>
            <a:lvl3pPr marL="0" lvl="2" indent="0" algn="r" rtl="0">
              <a:spcBef>
                <a:spcPts val="0"/>
              </a:spcBef>
              <a:buNone/>
              <a:defRPr sz="800" b="0" i="0" u="none" strike="noStrike" cap="none">
                <a:solidFill>
                  <a:schemeClr val="dk1"/>
                </a:solidFill>
                <a:latin typeface="Calibri"/>
                <a:ea typeface="Calibri"/>
                <a:cs typeface="Calibri"/>
                <a:sym typeface="Calibri"/>
              </a:defRPr>
            </a:lvl3pPr>
            <a:lvl4pPr marL="0" lvl="3" indent="0" algn="r" rtl="0">
              <a:spcBef>
                <a:spcPts val="0"/>
              </a:spcBef>
              <a:buNone/>
              <a:defRPr sz="800" b="0" i="0" u="none" strike="noStrike" cap="none">
                <a:solidFill>
                  <a:schemeClr val="dk1"/>
                </a:solidFill>
                <a:latin typeface="Calibri"/>
                <a:ea typeface="Calibri"/>
                <a:cs typeface="Calibri"/>
                <a:sym typeface="Calibri"/>
              </a:defRPr>
            </a:lvl4pPr>
            <a:lvl5pPr marL="0" lvl="4" indent="0" algn="r" rtl="0">
              <a:spcBef>
                <a:spcPts val="0"/>
              </a:spcBef>
              <a:buNone/>
              <a:defRPr sz="800" b="0" i="0" u="none" strike="noStrike" cap="none">
                <a:solidFill>
                  <a:schemeClr val="dk1"/>
                </a:solidFill>
                <a:latin typeface="Calibri"/>
                <a:ea typeface="Calibri"/>
                <a:cs typeface="Calibri"/>
                <a:sym typeface="Calibri"/>
              </a:defRPr>
            </a:lvl5pPr>
            <a:lvl6pPr marL="0" lvl="5" indent="0" algn="r" rtl="0">
              <a:spcBef>
                <a:spcPts val="0"/>
              </a:spcBef>
              <a:buNone/>
              <a:defRPr sz="800" b="0" i="0" u="none" strike="noStrike" cap="none">
                <a:solidFill>
                  <a:schemeClr val="dk1"/>
                </a:solidFill>
                <a:latin typeface="Calibri"/>
                <a:ea typeface="Calibri"/>
                <a:cs typeface="Calibri"/>
                <a:sym typeface="Calibri"/>
              </a:defRPr>
            </a:lvl6pPr>
            <a:lvl7pPr marL="0" lvl="6" indent="0" algn="r" rtl="0">
              <a:spcBef>
                <a:spcPts val="0"/>
              </a:spcBef>
              <a:buNone/>
              <a:defRPr sz="800" b="0" i="0" u="none" strike="noStrike" cap="none">
                <a:solidFill>
                  <a:schemeClr val="dk1"/>
                </a:solidFill>
                <a:latin typeface="Calibri"/>
                <a:ea typeface="Calibri"/>
                <a:cs typeface="Calibri"/>
                <a:sym typeface="Calibri"/>
              </a:defRPr>
            </a:lvl7pPr>
            <a:lvl8pPr marL="0" lvl="7" indent="0" algn="r" rtl="0">
              <a:spcBef>
                <a:spcPts val="0"/>
              </a:spcBef>
              <a:buNone/>
              <a:defRPr sz="800" b="0" i="0" u="none" strike="noStrike" cap="none">
                <a:solidFill>
                  <a:schemeClr val="dk1"/>
                </a:solidFill>
                <a:latin typeface="Calibri"/>
                <a:ea typeface="Calibri"/>
                <a:cs typeface="Calibri"/>
                <a:sym typeface="Calibri"/>
              </a:defRPr>
            </a:lvl8pPr>
            <a:lvl9pPr marL="0" lvl="8" indent="0" algn="r" rtl="0">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4"/>
          <p:cNvSpPr txBox="1">
            <a:spLocks noGrp="1"/>
          </p:cNvSpPr>
          <p:nvPr>
            <p:ph type="ftr" idx="11"/>
          </p:nvPr>
        </p:nvSpPr>
        <p:spPr>
          <a:xfrm>
            <a:off x="628650" y="4800338"/>
            <a:ext cx="3707700" cy="343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500" i="1">
                <a:latin typeface="Georgia"/>
                <a:ea typeface="Georgia"/>
                <a:cs typeface="Georgia"/>
                <a:sym typeface="Georgia"/>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cxnSp>
        <p:nvCxnSpPr>
          <p:cNvPr id="78" name="Google Shape;78;p14"/>
          <p:cNvCxnSpPr/>
          <p:nvPr/>
        </p:nvCxnSpPr>
        <p:spPr>
          <a:xfrm>
            <a:off x="628650" y="4800338"/>
            <a:ext cx="8036400" cy="0"/>
          </a:xfrm>
          <a:prstGeom prst="straightConnector1">
            <a:avLst/>
          </a:prstGeom>
          <a:noFill/>
          <a:ln w="9525" cap="flat" cmpd="sng">
            <a:solidFill>
              <a:schemeClr val="dk1"/>
            </a:solidFill>
            <a:prstDash val="solid"/>
            <a:miter lim="800000"/>
            <a:headEnd type="none" w="sm" len="sm"/>
            <a:tailEnd type="none" w="sm" len="sm"/>
          </a:ln>
        </p:spPr>
      </p:cxnSp>
      <p:sp>
        <p:nvSpPr>
          <p:cNvPr id="79" name="Google Shape;79;p14"/>
          <p:cNvSpPr txBox="1">
            <a:spLocks noGrp="1"/>
          </p:cNvSpPr>
          <p:nvPr>
            <p:ph type="dt" idx="10"/>
          </p:nvPr>
        </p:nvSpPr>
        <p:spPr>
          <a:xfrm>
            <a:off x="4336286" y="4834997"/>
            <a:ext cx="621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800">
                <a:solidFill>
                  <a:srgbClr val="7F7F7F"/>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widescreen" type="obj">
  <p:cSld name="OBJEC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628650" y="159722"/>
            <a:ext cx="8036400" cy="73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2" name="Google Shape;82;p15"/>
          <p:cNvSpPr txBox="1">
            <a:spLocks noGrp="1"/>
          </p:cNvSpPr>
          <p:nvPr>
            <p:ph type="body" idx="1"/>
          </p:nvPr>
        </p:nvSpPr>
        <p:spPr>
          <a:xfrm>
            <a:off x="628650" y="1165860"/>
            <a:ext cx="8036400" cy="34497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500"/>
              </a:spcBef>
              <a:spcAft>
                <a:spcPts val="0"/>
              </a:spcAft>
              <a:buClr>
                <a:schemeClr val="dk1"/>
              </a:buClr>
              <a:buSzPts val="1400"/>
              <a:buChar char="●"/>
              <a:defRPr sz="1100"/>
            </a:lvl1pPr>
            <a:lvl2pPr marL="914400" lvl="1" indent="-317500" algn="l" rtl="0">
              <a:lnSpc>
                <a:spcPct val="100000"/>
              </a:lnSpc>
              <a:spcBef>
                <a:spcPts val="0"/>
              </a:spcBef>
              <a:spcAft>
                <a:spcPts val="0"/>
              </a:spcAft>
              <a:buClr>
                <a:schemeClr val="dk1"/>
              </a:buClr>
              <a:buSzPts val="1400"/>
              <a:buChar char="○"/>
              <a:defRPr sz="1100"/>
            </a:lvl2pPr>
            <a:lvl3pPr marL="1371600" lvl="2" indent="-317500" algn="l" rtl="0">
              <a:lnSpc>
                <a:spcPct val="100000"/>
              </a:lnSpc>
              <a:spcBef>
                <a:spcPts val="0"/>
              </a:spcBef>
              <a:spcAft>
                <a:spcPts val="0"/>
              </a:spcAft>
              <a:buClr>
                <a:schemeClr val="dk1"/>
              </a:buClr>
              <a:buSzPts val="1400"/>
              <a:buChar char="■"/>
              <a:defRPr sz="1100"/>
            </a:lvl3pPr>
            <a:lvl4pPr marL="1828800" lvl="3" indent="-317500" algn="l" rtl="0">
              <a:lnSpc>
                <a:spcPct val="100000"/>
              </a:lnSpc>
              <a:spcBef>
                <a:spcPts val="1400"/>
              </a:spcBef>
              <a:spcAft>
                <a:spcPts val="0"/>
              </a:spcAft>
              <a:buClr>
                <a:schemeClr val="accent2"/>
              </a:buClr>
              <a:buSzPts val="1400"/>
              <a:buChar char="●"/>
              <a:defRPr sz="1100"/>
            </a:lvl4pPr>
            <a:lvl5pPr marL="2286000" lvl="4" indent="-317500" algn="l" rtl="0">
              <a:lnSpc>
                <a:spcPct val="100000"/>
              </a:lnSpc>
              <a:spcBef>
                <a:spcPts val="1600"/>
              </a:spcBef>
              <a:spcAft>
                <a:spcPts val="0"/>
              </a:spcAft>
              <a:buClr>
                <a:schemeClr val="dk1"/>
              </a:buClr>
              <a:buSzPts val="1400"/>
              <a:buChar char="○"/>
              <a:defRPr sz="1100"/>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3" name="Google Shape;83;p15"/>
          <p:cNvSpPr txBox="1">
            <a:spLocks noGrp="1"/>
          </p:cNvSpPr>
          <p:nvPr>
            <p:ph type="sldNum" idx="12"/>
          </p:nvPr>
        </p:nvSpPr>
        <p:spPr>
          <a:xfrm>
            <a:off x="8319053" y="4800600"/>
            <a:ext cx="346200" cy="3429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b="0" i="0" u="none" strike="noStrike" cap="none">
                <a:solidFill>
                  <a:schemeClr val="dk1"/>
                </a:solidFill>
                <a:latin typeface="Calibri"/>
                <a:ea typeface="Calibri"/>
                <a:cs typeface="Calibri"/>
                <a:sym typeface="Calibri"/>
              </a:defRPr>
            </a:lvl1pPr>
            <a:lvl2pPr marL="0" lvl="1" indent="0" algn="r" rtl="0">
              <a:spcBef>
                <a:spcPts val="0"/>
              </a:spcBef>
              <a:buNone/>
              <a:defRPr sz="800" b="0" i="0" u="none" strike="noStrike" cap="none">
                <a:solidFill>
                  <a:schemeClr val="dk1"/>
                </a:solidFill>
                <a:latin typeface="Calibri"/>
                <a:ea typeface="Calibri"/>
                <a:cs typeface="Calibri"/>
                <a:sym typeface="Calibri"/>
              </a:defRPr>
            </a:lvl2pPr>
            <a:lvl3pPr marL="0" lvl="2" indent="0" algn="r" rtl="0">
              <a:spcBef>
                <a:spcPts val="0"/>
              </a:spcBef>
              <a:buNone/>
              <a:defRPr sz="800" b="0" i="0" u="none" strike="noStrike" cap="none">
                <a:solidFill>
                  <a:schemeClr val="dk1"/>
                </a:solidFill>
                <a:latin typeface="Calibri"/>
                <a:ea typeface="Calibri"/>
                <a:cs typeface="Calibri"/>
                <a:sym typeface="Calibri"/>
              </a:defRPr>
            </a:lvl3pPr>
            <a:lvl4pPr marL="0" lvl="3" indent="0" algn="r" rtl="0">
              <a:spcBef>
                <a:spcPts val="0"/>
              </a:spcBef>
              <a:buNone/>
              <a:defRPr sz="800" b="0" i="0" u="none" strike="noStrike" cap="none">
                <a:solidFill>
                  <a:schemeClr val="dk1"/>
                </a:solidFill>
                <a:latin typeface="Calibri"/>
                <a:ea typeface="Calibri"/>
                <a:cs typeface="Calibri"/>
                <a:sym typeface="Calibri"/>
              </a:defRPr>
            </a:lvl4pPr>
            <a:lvl5pPr marL="0" lvl="4" indent="0" algn="r" rtl="0">
              <a:spcBef>
                <a:spcPts val="0"/>
              </a:spcBef>
              <a:buNone/>
              <a:defRPr sz="800" b="0" i="0" u="none" strike="noStrike" cap="none">
                <a:solidFill>
                  <a:schemeClr val="dk1"/>
                </a:solidFill>
                <a:latin typeface="Calibri"/>
                <a:ea typeface="Calibri"/>
                <a:cs typeface="Calibri"/>
                <a:sym typeface="Calibri"/>
              </a:defRPr>
            </a:lvl5pPr>
            <a:lvl6pPr marL="0" lvl="5" indent="0" algn="r" rtl="0">
              <a:spcBef>
                <a:spcPts val="0"/>
              </a:spcBef>
              <a:buNone/>
              <a:defRPr sz="800" b="0" i="0" u="none" strike="noStrike" cap="none">
                <a:solidFill>
                  <a:schemeClr val="dk1"/>
                </a:solidFill>
                <a:latin typeface="Calibri"/>
                <a:ea typeface="Calibri"/>
                <a:cs typeface="Calibri"/>
                <a:sym typeface="Calibri"/>
              </a:defRPr>
            </a:lvl6pPr>
            <a:lvl7pPr marL="0" lvl="6" indent="0" algn="r" rtl="0">
              <a:spcBef>
                <a:spcPts val="0"/>
              </a:spcBef>
              <a:buNone/>
              <a:defRPr sz="800" b="0" i="0" u="none" strike="noStrike" cap="none">
                <a:solidFill>
                  <a:schemeClr val="dk1"/>
                </a:solidFill>
                <a:latin typeface="Calibri"/>
                <a:ea typeface="Calibri"/>
                <a:cs typeface="Calibri"/>
                <a:sym typeface="Calibri"/>
              </a:defRPr>
            </a:lvl7pPr>
            <a:lvl8pPr marL="0" lvl="7" indent="0" algn="r" rtl="0">
              <a:spcBef>
                <a:spcPts val="0"/>
              </a:spcBef>
              <a:buNone/>
              <a:defRPr sz="800" b="0" i="0" u="none" strike="noStrike" cap="none">
                <a:solidFill>
                  <a:schemeClr val="dk1"/>
                </a:solidFill>
                <a:latin typeface="Calibri"/>
                <a:ea typeface="Calibri"/>
                <a:cs typeface="Calibri"/>
                <a:sym typeface="Calibri"/>
              </a:defRPr>
            </a:lvl8pPr>
            <a:lvl9pPr marL="0" lvl="8" indent="0" algn="r" rtl="0">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5"/>
          <p:cNvSpPr txBox="1">
            <a:spLocks noGrp="1"/>
          </p:cNvSpPr>
          <p:nvPr>
            <p:ph type="ftr" idx="11"/>
          </p:nvPr>
        </p:nvSpPr>
        <p:spPr>
          <a:xfrm>
            <a:off x="628650" y="4800338"/>
            <a:ext cx="3707700" cy="343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500" i="1">
                <a:latin typeface="Georgia"/>
                <a:ea typeface="Georgia"/>
                <a:cs typeface="Georgia"/>
                <a:sym typeface="Georgia"/>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cxnSp>
        <p:nvCxnSpPr>
          <p:cNvPr id="85" name="Google Shape;85;p15"/>
          <p:cNvCxnSpPr/>
          <p:nvPr/>
        </p:nvCxnSpPr>
        <p:spPr>
          <a:xfrm>
            <a:off x="628650" y="4800338"/>
            <a:ext cx="8036400"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15"/>
          <p:cNvSpPr txBox="1">
            <a:spLocks noGrp="1"/>
          </p:cNvSpPr>
          <p:nvPr>
            <p:ph type="dt" idx="10"/>
          </p:nvPr>
        </p:nvSpPr>
        <p:spPr>
          <a:xfrm>
            <a:off x="4336286" y="4834997"/>
            <a:ext cx="621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800">
                <a:solidFill>
                  <a:srgbClr val="7F7F7F"/>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04850" y="1649606"/>
            <a:ext cx="7867649" cy="1397632"/>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5300"/>
              <a:buFont typeface="Oswald"/>
              <a:buNone/>
            </a:pPr>
            <a:r>
              <a:rPr lang="en" sz="2400"/>
              <a:t>Cloud Excellence Presentation</a:t>
            </a:r>
            <a:endParaRPr sz="2400"/>
          </a:p>
          <a:p>
            <a:pPr marL="0" lvl="0" indent="0" algn="ctr" rtl="0">
              <a:lnSpc>
                <a:spcPct val="90000"/>
              </a:lnSpc>
              <a:spcBef>
                <a:spcPts val="0"/>
              </a:spcBef>
              <a:spcAft>
                <a:spcPts val="0"/>
              </a:spcAft>
              <a:buClr>
                <a:schemeClr val="lt1"/>
              </a:buClr>
              <a:buSzPts val="5300"/>
              <a:buFont typeface="Oswald"/>
              <a:buNone/>
            </a:pPr>
            <a:r>
              <a:rPr lang="en-US" sz="2400"/>
              <a:t>Team 4 aka Team Gremlin</a:t>
            </a:r>
            <a:endParaRPr sz="2400"/>
          </a:p>
          <a:p>
            <a:pPr marL="0" lvl="0" indent="0" algn="ctr" rtl="0">
              <a:lnSpc>
                <a:spcPct val="90000"/>
              </a:lnSpc>
              <a:spcBef>
                <a:spcPts val="0"/>
              </a:spcBef>
              <a:spcAft>
                <a:spcPts val="0"/>
              </a:spcAft>
              <a:buClr>
                <a:schemeClr val="lt1"/>
              </a:buClr>
              <a:buSzPts val="5300"/>
              <a:buFont typeface="Oswald"/>
              <a:buNone/>
            </a:pPr>
            <a:r>
              <a:rPr lang="en" sz="2400"/>
              <a:t>Members: </a:t>
            </a:r>
            <a:br>
              <a:rPr lang="en" sz="2400"/>
            </a:br>
            <a:r>
              <a:rPr lang="en" sz="2400"/>
              <a:t>Jeffrey Kuras, William Records, Ahmet Guc, Belsay Diaz-Valera</a:t>
            </a:r>
            <a:endParaRPr sz="2400"/>
          </a:p>
        </p:txBody>
      </p:sp>
      <p:sp>
        <p:nvSpPr>
          <p:cNvPr id="93" name="Google Shape;93;p16"/>
          <p:cNvSpPr txBox="1">
            <a:spLocks noGrp="1"/>
          </p:cNvSpPr>
          <p:nvPr>
            <p:ph type="body" idx="2"/>
          </p:nvPr>
        </p:nvSpPr>
        <p:spPr>
          <a:xfrm>
            <a:off x="504824" y="4446684"/>
            <a:ext cx="3757613" cy="25955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900"/>
              <a:buNone/>
            </a:pPr>
            <a:r>
              <a:rPr lang="en" sz="1100" i="1"/>
              <a:t>February 2022</a:t>
            </a:r>
            <a:endParaRPr sz="1100"/>
          </a:p>
        </p:txBody>
      </p:sp>
      <p:pic>
        <p:nvPicPr>
          <p:cNvPr id="94" name="Google Shape;94;p16"/>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95" name="Google Shape;95;p16"/>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9;p23">
            <a:extLst>
              <a:ext uri="{FF2B5EF4-FFF2-40B4-BE49-F238E27FC236}">
                <a16:creationId xmlns:a16="http://schemas.microsoft.com/office/drawing/2014/main" id="{F8FFF736-5DBD-4C9D-8C6B-DB21A59FE5DD}"/>
              </a:ext>
            </a:extLst>
          </p:cNvPr>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r>
              <a:rPr lang="en" sz="2800">
                <a:solidFill>
                  <a:srgbClr val="FF770D"/>
                </a:solidFill>
              </a:rPr>
              <a:t>Future Plans</a:t>
            </a:r>
            <a:endParaRPr lang="en-US" sz="2800">
              <a:solidFill>
                <a:srgbClr val="FF770D"/>
              </a:solidFill>
            </a:endParaRPr>
          </a:p>
        </p:txBody>
      </p:sp>
      <p:sp>
        <p:nvSpPr>
          <p:cNvPr id="8" name="Google Shape;160;p22">
            <a:extLst>
              <a:ext uri="{FF2B5EF4-FFF2-40B4-BE49-F238E27FC236}">
                <a16:creationId xmlns:a16="http://schemas.microsoft.com/office/drawing/2014/main" id="{36C7FF67-10E4-4113-9AD1-B565551F0983}"/>
              </a:ext>
            </a:extLst>
          </p:cNvPr>
          <p:cNvSpPr txBox="1"/>
          <p:nvPr/>
        </p:nvSpPr>
        <p:spPr>
          <a:xfrm>
            <a:off x="67625" y="678640"/>
            <a:ext cx="8540594" cy="2921808"/>
          </a:xfrm>
          <a:prstGeom prst="rect">
            <a:avLst/>
          </a:prstGeom>
          <a:noFill/>
          <a:ln>
            <a:noFill/>
          </a:ln>
        </p:spPr>
        <p:txBody>
          <a:bodyPr spcFirstLastPara="1" wrap="square" lIns="91425" tIns="91425" rIns="91425" bIns="91425" anchor="t" anchorCtr="0">
            <a:noAutofit/>
          </a:bodyPr>
          <a:lstStyle/>
          <a:p>
            <a:pPr marL="330200" lvl="0" indent="-171450" algn="l" rtl="0">
              <a:lnSpc>
                <a:spcPct val="115000"/>
              </a:lnSpc>
              <a:spcBef>
                <a:spcPts val="0"/>
              </a:spcBef>
              <a:spcAft>
                <a:spcPts val="0"/>
              </a:spcAft>
              <a:buSzPts val="1100"/>
              <a:buFont typeface="Arial" panose="020B0604020202020204" pitchFamily="34" charset="0"/>
              <a:buChar char="•"/>
            </a:pPr>
            <a:r>
              <a:rPr lang="en-US" sz="1100"/>
              <a:t>Enhance the webpage using serverless AWS Services:</a:t>
            </a:r>
            <a:endParaRPr lang="en-US" sz="1100">
              <a:latin typeface="Arial" panose="020B0604020202020204" pitchFamily="34" charset="0"/>
              <a:cs typeface="Arial" panose="020B0604020202020204" pitchFamily="34" charset="0"/>
            </a:endParaRPr>
          </a:p>
          <a:p>
            <a:pPr marL="787400" lvl="1" indent="-171450">
              <a:lnSpc>
                <a:spcPct val="115000"/>
              </a:lnSpc>
              <a:buSzPts val="1100"/>
              <a:buFont typeface="Arial" panose="020B0604020202020204" pitchFamily="34" charset="0"/>
              <a:buChar char="•"/>
            </a:pPr>
            <a:r>
              <a:rPr lang="en-US" sz="1100"/>
              <a:t>Use AWS Lambda, API Gateway, and SES to create an email page</a:t>
            </a:r>
          </a:p>
          <a:p>
            <a:pPr marL="787400" lvl="1" indent="-171450">
              <a:lnSpc>
                <a:spcPct val="115000"/>
              </a:lnSpc>
              <a:buSzPts val="1100"/>
              <a:buFont typeface="Arial" panose="020B0604020202020204" pitchFamily="34" charset="0"/>
              <a:buChar char="•"/>
            </a:pPr>
            <a:r>
              <a:rPr lang="en-US" sz="1100"/>
              <a:t>Use AWS Lambda, API Gateway, and DynamoDB to create a blog page</a:t>
            </a:r>
          </a:p>
          <a:p>
            <a:pPr marL="787400" lvl="1" indent="-171450">
              <a:lnSpc>
                <a:spcPct val="115000"/>
              </a:lnSpc>
              <a:buSzPts val="1100"/>
              <a:buFont typeface="Arial" panose="020B0604020202020204" pitchFamily="34" charset="0"/>
              <a:buChar char="•"/>
            </a:pPr>
            <a:r>
              <a:rPr lang="en-US" sz="1100"/>
              <a:t>Re-engineer the media pages to make use of S3 buckets</a:t>
            </a:r>
          </a:p>
          <a:p>
            <a:pPr marL="787400" lvl="1" indent="-171450">
              <a:lnSpc>
                <a:spcPct val="115000"/>
              </a:lnSpc>
              <a:buSzPts val="1100"/>
              <a:buFont typeface="Arial" panose="020B0604020202020204" pitchFamily="34" charset="0"/>
              <a:buChar char="•"/>
            </a:pPr>
            <a:r>
              <a:rPr lang="en-US" sz="1100"/>
              <a:t>Build a Gremlin attack launch page into the website using API Gateway</a:t>
            </a:r>
          </a:p>
          <a:p>
            <a:pPr marL="330200" indent="-171450">
              <a:lnSpc>
                <a:spcPct val="115000"/>
              </a:lnSpc>
              <a:buSzPts val="1100"/>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330200" indent="-171450">
              <a:lnSpc>
                <a:spcPct val="115000"/>
              </a:lnSpc>
              <a:buSzPts val="1100"/>
              <a:buFont typeface="Arial" panose="020B0604020202020204" pitchFamily="34" charset="0"/>
              <a:buChar char="•"/>
            </a:pPr>
            <a:r>
              <a:rPr lang="en-US" sz="1100" err="1"/>
              <a:t>Dockerize</a:t>
            </a:r>
            <a:r>
              <a:rPr lang="en-US" sz="1100"/>
              <a:t> the entire website/Gremlin application and use ECS or EKS</a:t>
            </a:r>
          </a:p>
          <a:p>
            <a:pPr marL="330200" indent="-171450">
              <a:lnSpc>
                <a:spcPct val="115000"/>
              </a:lnSpc>
              <a:buSzPts val="1100"/>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330200" indent="-171450">
              <a:lnSpc>
                <a:spcPct val="115000"/>
              </a:lnSpc>
              <a:buSzPts val="1100"/>
              <a:buFont typeface="Arial" panose="020B0604020202020204" pitchFamily="34" charset="0"/>
              <a:buChar char="•"/>
            </a:pPr>
            <a:r>
              <a:rPr lang="en-US" sz="1100"/>
              <a:t>Finish the Cloud Formation template to include the entire stack</a:t>
            </a:r>
            <a:endParaRPr lang="en" sz="1100"/>
          </a:p>
          <a:p>
            <a:pPr marL="158750">
              <a:lnSpc>
                <a:spcPct val="114999"/>
              </a:lnSpc>
              <a:buSzPts val="1100"/>
            </a:pPr>
            <a:endParaRPr lang="en" sz="1100"/>
          </a:p>
          <a:p>
            <a:endParaRPr lang="en-US" sz="1050"/>
          </a:p>
        </p:txBody>
      </p:sp>
    </p:spTree>
    <p:extLst>
      <p:ext uri="{BB962C8B-B14F-4D97-AF65-F5344CB8AC3E}">
        <p14:creationId xmlns:p14="http://schemas.microsoft.com/office/powerpoint/2010/main" val="3794373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Q &amp; A - Ask us anything</a:t>
            </a:r>
            <a:endParaRPr sz="2800">
              <a:solidFill>
                <a:srgbClr val="FF770D"/>
              </a:solidFill>
            </a:endParaRPr>
          </a:p>
        </p:txBody>
      </p:sp>
      <p:sp>
        <p:nvSpPr>
          <p:cNvPr id="180" name="Google Shape;180;p24"/>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00"/>
          </a:p>
          <a:p>
            <a:pPr marL="457200" marR="101600" lvl="0" indent="0" algn="l" rtl="0">
              <a:lnSpc>
                <a:spcPct val="115000"/>
              </a:lnSpc>
              <a:spcBef>
                <a:spcPts val="3400"/>
              </a:spcBef>
              <a:spcAft>
                <a:spcPts val="3400"/>
              </a:spcAft>
              <a:buNone/>
            </a:pPr>
            <a:endParaRPr sz="1050">
              <a:solidFill>
                <a:srgbClr val="333333"/>
              </a:solidFill>
            </a:endParaRPr>
          </a:p>
        </p:txBody>
      </p:sp>
      <p:sp>
        <p:nvSpPr>
          <p:cNvPr id="181" name="Google Shape;181;p24"/>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82" name="Google Shape;182;p24"/>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83" name="Google Shape;183;p24"/>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ctrTitle"/>
          </p:nvPr>
        </p:nvSpPr>
        <p:spPr>
          <a:xfrm>
            <a:off x="704850" y="1649606"/>
            <a:ext cx="7867500" cy="13977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5300"/>
              <a:buFont typeface="Oswald"/>
              <a:buNone/>
            </a:pPr>
            <a:r>
              <a:rPr lang="en" sz="3600"/>
              <a:t>Thank you!!!</a:t>
            </a:r>
            <a:endParaRPr sz="3600"/>
          </a:p>
        </p:txBody>
      </p:sp>
      <p:sp>
        <p:nvSpPr>
          <p:cNvPr id="190" name="Google Shape;190;p25"/>
          <p:cNvSpPr txBox="1">
            <a:spLocks noGrp="1"/>
          </p:cNvSpPr>
          <p:nvPr>
            <p:ph type="body" idx="2"/>
          </p:nvPr>
        </p:nvSpPr>
        <p:spPr>
          <a:xfrm>
            <a:off x="504824" y="4446684"/>
            <a:ext cx="3757500" cy="259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900"/>
              <a:buNone/>
            </a:pPr>
            <a:r>
              <a:rPr lang="en" sz="1100" i="1"/>
              <a:t>MARCH 2021</a:t>
            </a:r>
            <a:endParaRPr sz="1100"/>
          </a:p>
        </p:txBody>
      </p:sp>
      <p:pic>
        <p:nvPicPr>
          <p:cNvPr id="191" name="Google Shape;191;p25"/>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92" name="Google Shape;192;p25"/>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ctrTitle"/>
          </p:nvPr>
        </p:nvSpPr>
        <p:spPr>
          <a:xfrm>
            <a:off x="884266" y="635800"/>
            <a:ext cx="7375469" cy="2316964"/>
          </a:xfrm>
          <a:prstGeom prst="rect">
            <a:avLst/>
          </a:prstGeom>
          <a:solidFill>
            <a:srgbClr val="000000"/>
          </a:solidFill>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a:t>TEAM 4 Project:</a:t>
            </a:r>
            <a:br>
              <a:rPr lang="en"/>
            </a:br>
            <a:r>
              <a:rPr lang="en"/>
              <a:t>Gremlins in the Machine</a:t>
            </a:r>
            <a:endParaRPr/>
          </a:p>
        </p:txBody>
      </p:sp>
      <p:sp>
        <p:nvSpPr>
          <p:cNvPr id="101" name="Google Shape;101;p17"/>
          <p:cNvSpPr txBox="1">
            <a:spLocks noGrp="1"/>
          </p:cNvSpPr>
          <p:nvPr>
            <p:ph type="subTitle" idx="1"/>
          </p:nvPr>
        </p:nvSpPr>
        <p:spPr>
          <a:xfrm>
            <a:off x="707781" y="2792887"/>
            <a:ext cx="7734133" cy="1542596"/>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C000"/>
                </a:solidFill>
              </a:rPr>
              <a:t>Our Official Project for the Booz Allen Cloud Excellence Program</a:t>
            </a:r>
            <a:endParaRPr>
              <a:solidFill>
                <a:srgbClr val="FFC000"/>
              </a:solidFill>
            </a:endParaRPr>
          </a:p>
        </p:txBody>
      </p:sp>
      <p:pic>
        <p:nvPicPr>
          <p:cNvPr id="5" name="Picture 4">
            <a:extLst>
              <a:ext uri="{FF2B5EF4-FFF2-40B4-BE49-F238E27FC236}">
                <a16:creationId xmlns:a16="http://schemas.microsoft.com/office/drawing/2014/main" id="{AB65320E-1062-41CE-9123-F45F39DA8049}"/>
              </a:ext>
            </a:extLst>
          </p:cNvPr>
          <p:cNvPicPr>
            <a:picLocks noChangeAspect="1"/>
          </p:cNvPicPr>
          <p:nvPr/>
        </p:nvPicPr>
        <p:blipFill>
          <a:blip r:embed="rId3"/>
          <a:stretch>
            <a:fillRect/>
          </a:stretch>
        </p:blipFill>
        <p:spPr>
          <a:xfrm>
            <a:off x="6179343" y="3336617"/>
            <a:ext cx="2900057" cy="1689883"/>
          </a:xfrm>
          <a:prstGeom prst="rect">
            <a:avLst/>
          </a:prstGeom>
        </p:spPr>
      </p:pic>
      <p:pic>
        <p:nvPicPr>
          <p:cNvPr id="7" name="Picture 6" descr="A person with green hair&#10;&#10;Description automatically generated with low confidence">
            <a:extLst>
              <a:ext uri="{FF2B5EF4-FFF2-40B4-BE49-F238E27FC236}">
                <a16:creationId xmlns:a16="http://schemas.microsoft.com/office/drawing/2014/main" id="{AB565FE7-132D-4760-8DED-08B812232F12}"/>
              </a:ext>
            </a:extLst>
          </p:cNvPr>
          <p:cNvPicPr>
            <a:picLocks noChangeAspect="1"/>
          </p:cNvPicPr>
          <p:nvPr/>
        </p:nvPicPr>
        <p:blipFill>
          <a:blip r:embed="rId4"/>
          <a:stretch>
            <a:fillRect/>
          </a:stretch>
        </p:blipFill>
        <p:spPr>
          <a:xfrm>
            <a:off x="50799" y="20951"/>
            <a:ext cx="1994829" cy="2119906"/>
          </a:xfrm>
          <a:prstGeom prst="rect">
            <a:avLst/>
          </a:prstGeom>
        </p:spPr>
      </p:pic>
      <p:sp>
        <p:nvSpPr>
          <p:cNvPr id="102" name="Google Shape;102;p17"/>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Roboto"/>
                <a:ea typeface="Roboto"/>
                <a:cs typeface="Roboto"/>
                <a:sym typeface="Roboto"/>
              </a:rPr>
              <a:t>www.webagesolutions.com|1.877.517.6540</a:t>
            </a:r>
            <a:endParaRPr kumimoji="0" sz="1000" b="0" i="0" u="none" strike="noStrike" kern="0" cap="none" spc="0" normalizeH="0" baseline="0" noProof="0">
              <a:ln>
                <a:noFill/>
              </a:ln>
              <a:solidFill>
                <a:srgbClr val="FFFFFF"/>
              </a:solidFill>
              <a:effectLst/>
              <a:uLnTx/>
              <a:uFillTx/>
              <a:latin typeface="Roboto"/>
              <a:ea typeface="Roboto"/>
              <a:cs typeface="Roboto"/>
              <a:sym typeface="Roboto"/>
            </a:endParaRPr>
          </a:p>
        </p:txBody>
      </p:sp>
      <p:pic>
        <p:nvPicPr>
          <p:cNvPr id="103" name="Google Shape;103;p17"/>
          <p:cNvPicPr preferRelativeResize="0"/>
          <p:nvPr/>
        </p:nvPicPr>
        <p:blipFill>
          <a:blip r:embed="rId5">
            <a:alphaModFix/>
          </a:blip>
          <a:stretch>
            <a:fillRect/>
          </a:stretch>
        </p:blipFill>
        <p:spPr>
          <a:xfrm>
            <a:off x="0" y="4838075"/>
            <a:ext cx="1300150" cy="188425"/>
          </a:xfrm>
          <a:prstGeom prst="rect">
            <a:avLst/>
          </a:prstGeom>
          <a:noFill/>
          <a:ln>
            <a:noFill/>
          </a:ln>
        </p:spPr>
      </p:pic>
      <p:pic>
        <p:nvPicPr>
          <p:cNvPr id="104" name="Google Shape;104;p17"/>
          <p:cNvPicPr preferRelativeResize="0"/>
          <p:nvPr/>
        </p:nvPicPr>
        <p:blipFill>
          <a:blip r:embed="rId6">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628650" y="159722"/>
            <a:ext cx="8036526" cy="735981"/>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1800"/>
              <a:buFont typeface="Oswald"/>
              <a:buNone/>
            </a:pPr>
            <a:r>
              <a:rPr lang="en" sz="1800" u="sng">
                <a:solidFill>
                  <a:srgbClr val="FF0000"/>
                </a:solidFill>
              </a:rPr>
              <a:t>INTRODUCTIONS</a:t>
            </a:r>
            <a:endParaRPr sz="1800" u="sng">
              <a:solidFill>
                <a:srgbClr val="FF0000"/>
              </a:solidFill>
            </a:endParaRPr>
          </a:p>
        </p:txBody>
      </p:sp>
      <p:sp>
        <p:nvSpPr>
          <p:cNvPr id="110" name="Google Shape;110;p18"/>
          <p:cNvSpPr txBox="1">
            <a:spLocks noGrp="1"/>
          </p:cNvSpPr>
          <p:nvPr>
            <p:ph type="sldNum" idx="12"/>
          </p:nvPr>
        </p:nvSpPr>
        <p:spPr>
          <a:xfrm>
            <a:off x="8319053" y="4800600"/>
            <a:ext cx="346124" cy="342900"/>
          </a:xfrm>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100" b="0" i="0" u="none" strike="noStrike" kern="0" cap="none" spc="0" normalizeH="0" baseline="0" noProof="0">
                <a:ln>
                  <a:noFill/>
                </a:ln>
                <a:solidFill>
                  <a:srgbClr val="A1E8D9"/>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100" b="0" i="0" u="none" strike="noStrike" kern="0" cap="none" spc="0" normalizeH="0" baseline="0" noProof="0">
              <a:ln>
                <a:noFill/>
              </a:ln>
              <a:solidFill>
                <a:srgbClr val="A1E8D9"/>
              </a:solidFill>
              <a:effectLst/>
              <a:uLnTx/>
              <a:uFillTx/>
              <a:latin typeface="Calibri"/>
              <a:cs typeface="Calibri"/>
              <a:sym typeface="Calibri"/>
            </a:endParaRPr>
          </a:p>
        </p:txBody>
      </p:sp>
      <p:cxnSp>
        <p:nvCxnSpPr>
          <p:cNvPr id="111" name="Google Shape;111;p18"/>
          <p:cNvCxnSpPr/>
          <p:nvPr/>
        </p:nvCxnSpPr>
        <p:spPr>
          <a:xfrm>
            <a:off x="4572000" y="1118917"/>
            <a:ext cx="0" cy="3429000"/>
          </a:xfrm>
          <a:prstGeom prst="straightConnector1">
            <a:avLst/>
          </a:prstGeom>
          <a:noFill/>
          <a:ln w="9525" cap="flat" cmpd="sng">
            <a:solidFill>
              <a:schemeClr val="accent2"/>
            </a:solidFill>
            <a:prstDash val="solid"/>
            <a:miter lim="800000"/>
            <a:headEnd type="none" w="sm" len="sm"/>
            <a:tailEnd type="none" w="sm" len="sm"/>
          </a:ln>
        </p:spPr>
      </p:cxnSp>
      <p:sp>
        <p:nvSpPr>
          <p:cNvPr id="113" name="Google Shape;113;p18"/>
          <p:cNvSpPr/>
          <p:nvPr/>
        </p:nvSpPr>
        <p:spPr>
          <a:xfrm>
            <a:off x="5012453" y="3634042"/>
            <a:ext cx="1385100" cy="646330"/>
          </a:xfrm>
          <a:prstGeom prst="rect">
            <a:avLst/>
          </a:prstGeom>
          <a:no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9668"/>
                </a:solidFill>
                <a:effectLst/>
                <a:uLnTx/>
                <a:uFillTx/>
                <a:latin typeface="Oswald"/>
                <a:ea typeface="Oswald"/>
                <a:cs typeface="Oswald"/>
                <a:sym typeface="Oswald"/>
              </a:rPr>
              <a:t>AHMET GUC</a:t>
            </a:r>
            <a:br>
              <a:rPr kumimoji="0" lang="en" sz="1200" b="1" i="0" u="none" strike="noStrike" kern="0" cap="none" spc="0" normalizeH="0" baseline="0" noProof="0">
                <a:ln>
                  <a:noFill/>
                </a:ln>
                <a:solidFill>
                  <a:srgbClr val="00A6B7"/>
                </a:solidFill>
                <a:effectLst/>
                <a:uLnTx/>
                <a:uFillTx/>
                <a:latin typeface="Calibri"/>
                <a:ea typeface="Calibri"/>
                <a:cs typeface="Calibri"/>
                <a:sym typeface="Calibri"/>
              </a:rPr>
            </a:br>
            <a:r>
              <a:rPr kumimoji="0" lang="en-US" sz="1200" b="0" i="1" u="none" strike="noStrike" kern="0" cap="none" spc="0" normalizeH="0" baseline="0" noProof="0">
                <a:ln>
                  <a:noFill/>
                </a:ln>
                <a:solidFill>
                  <a:srgbClr val="7F7F7F"/>
                </a:solidFill>
                <a:effectLst/>
                <a:uLnTx/>
                <a:uFillTx/>
                <a:latin typeface="Calibri"/>
                <a:ea typeface="Calibri"/>
                <a:cs typeface="Calibri"/>
                <a:sym typeface="Calibri"/>
              </a:rPr>
              <a:t>Engineer</a:t>
            </a:r>
            <a:endParaRPr kumimoji="0" sz="1200" b="0" i="0" u="none" strike="noStrike" kern="0" cap="none" spc="0" normalizeH="0" baseline="0" noProof="0">
              <a:ln>
                <a:noFill/>
              </a:ln>
              <a:solidFill>
                <a:srgbClr val="A1E8D9"/>
              </a:solidFill>
              <a:effectLst/>
              <a:uLnTx/>
              <a:uFillTx/>
              <a:latin typeface="Calibri"/>
              <a:ea typeface="Calibri"/>
              <a:cs typeface="Calibri"/>
              <a:sym typeface="Calibri"/>
            </a:endParaRPr>
          </a:p>
        </p:txBody>
      </p:sp>
      <p:pic>
        <p:nvPicPr>
          <p:cNvPr id="114" name="Google Shape;114;p18" descr="A picture containing tree, person, outdoor&#10;&#10;Description automatically generated"/>
          <p:cNvPicPr preferRelativeResize="0"/>
          <p:nvPr/>
        </p:nvPicPr>
        <p:blipFill rotWithShape="1">
          <a:blip r:embed="rId3"/>
          <a:srcRect l="3335" r="3335"/>
          <a:stretch/>
        </p:blipFill>
        <p:spPr>
          <a:xfrm>
            <a:off x="7106971" y="1873353"/>
            <a:ext cx="1338323" cy="1414379"/>
          </a:xfrm>
          <a:prstGeom prst="rect">
            <a:avLst/>
          </a:prstGeom>
          <a:noFill/>
          <a:ln>
            <a:noFill/>
          </a:ln>
          <a:effectLst>
            <a:outerShdw blurRad="190500" algn="tl" rotWithShape="0">
              <a:srgbClr val="000000">
                <a:alpha val="69803"/>
              </a:srgbClr>
            </a:outerShdw>
          </a:effectLst>
        </p:spPr>
      </p:pic>
      <p:sp>
        <p:nvSpPr>
          <p:cNvPr id="115" name="Google Shape;115;p18"/>
          <p:cNvSpPr/>
          <p:nvPr/>
        </p:nvSpPr>
        <p:spPr>
          <a:xfrm>
            <a:off x="6706282" y="3634042"/>
            <a:ext cx="2139701" cy="646330"/>
          </a:xfrm>
          <a:prstGeom prst="rect">
            <a:avLst/>
          </a:prstGeom>
          <a:no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9668"/>
                </a:solidFill>
                <a:effectLst/>
                <a:uLnTx/>
                <a:uFillTx/>
                <a:latin typeface="Oswald"/>
                <a:ea typeface="Oswald"/>
                <a:cs typeface="Oswald"/>
                <a:sym typeface="Oswald"/>
              </a:rPr>
              <a:t>BELSAY DIAZ-VALERA</a:t>
            </a:r>
            <a:br>
              <a:rPr kumimoji="0" lang="en" sz="1200" b="1" i="0" u="none" strike="noStrike" kern="0" cap="none" spc="0" normalizeH="0" baseline="0" noProof="0">
                <a:ln>
                  <a:noFill/>
                </a:ln>
                <a:solidFill>
                  <a:srgbClr val="00A6B7"/>
                </a:solidFill>
                <a:effectLst/>
                <a:uLnTx/>
                <a:uFillTx/>
                <a:latin typeface="Calibri"/>
                <a:ea typeface="Calibri"/>
                <a:cs typeface="Calibri"/>
                <a:sym typeface="Calibri"/>
              </a:rPr>
            </a:br>
            <a:r>
              <a:rPr kumimoji="0" lang="en-US" sz="1200" b="0" i="1" u="none" strike="noStrike" kern="0" cap="none" spc="0" normalizeH="0" baseline="0" noProof="0">
                <a:ln>
                  <a:noFill/>
                </a:ln>
                <a:solidFill>
                  <a:srgbClr val="7F7F7F"/>
                </a:solidFill>
                <a:effectLst/>
                <a:uLnTx/>
                <a:uFillTx/>
                <a:latin typeface="Calibri"/>
                <a:ea typeface="Calibri"/>
                <a:cs typeface="Calibri"/>
                <a:sym typeface="Calibri"/>
              </a:rPr>
              <a:t>Lead Technologist</a:t>
            </a:r>
            <a:endParaRPr kumimoji="0" sz="1200" b="0" i="0" u="none" strike="noStrike" kern="0" cap="none" spc="0" normalizeH="0" baseline="0" noProof="0">
              <a:ln>
                <a:noFill/>
              </a:ln>
              <a:solidFill>
                <a:srgbClr val="A1E8D9"/>
              </a:solidFill>
              <a:effectLst/>
              <a:uLnTx/>
              <a:uFillTx/>
              <a:latin typeface="Calibri"/>
              <a:ea typeface="Calibri"/>
              <a:cs typeface="Calibri"/>
              <a:sym typeface="Calibri"/>
            </a:endParaRPr>
          </a:p>
        </p:txBody>
      </p:sp>
      <p:cxnSp>
        <p:nvCxnSpPr>
          <p:cNvPr id="116" name="Google Shape;116;p18"/>
          <p:cNvCxnSpPr/>
          <p:nvPr/>
        </p:nvCxnSpPr>
        <p:spPr>
          <a:xfrm>
            <a:off x="6807543" y="1118917"/>
            <a:ext cx="0" cy="3429000"/>
          </a:xfrm>
          <a:prstGeom prst="straightConnector1">
            <a:avLst/>
          </a:prstGeom>
          <a:noFill/>
          <a:ln w="9525" cap="flat" cmpd="sng">
            <a:solidFill>
              <a:schemeClr val="accent2"/>
            </a:solidFill>
            <a:prstDash val="solid"/>
            <a:miter lim="800000"/>
            <a:headEnd type="none" w="sm" len="sm"/>
            <a:tailEnd type="none" w="sm" len="sm"/>
          </a:ln>
        </p:spPr>
      </p:cxnSp>
      <p:sp>
        <p:nvSpPr>
          <p:cNvPr id="117" name="Google Shape;117;p18"/>
          <p:cNvSpPr/>
          <p:nvPr/>
        </p:nvSpPr>
        <p:spPr>
          <a:xfrm>
            <a:off x="2785639" y="3634042"/>
            <a:ext cx="1448481" cy="646330"/>
          </a:xfrm>
          <a:prstGeom prst="rect">
            <a:avLst/>
          </a:prstGeom>
          <a:no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9668"/>
                </a:solidFill>
                <a:effectLst/>
                <a:uLnTx/>
                <a:uFillTx/>
                <a:latin typeface="Oswald"/>
                <a:ea typeface="Oswald"/>
                <a:cs typeface="Oswald"/>
                <a:sym typeface="Oswald"/>
              </a:rPr>
              <a:t>WILLIAM RECORDS</a:t>
            </a:r>
            <a:br>
              <a:rPr kumimoji="0" lang="en" sz="1200" b="1" i="0" u="none" strike="noStrike" kern="0" cap="none" spc="0" normalizeH="0" baseline="0" noProof="0">
                <a:ln>
                  <a:noFill/>
                </a:ln>
                <a:solidFill>
                  <a:srgbClr val="00A6B7"/>
                </a:solidFill>
                <a:effectLst/>
                <a:uLnTx/>
                <a:uFillTx/>
                <a:latin typeface="Calibri"/>
                <a:ea typeface="Calibri"/>
                <a:cs typeface="Calibri"/>
                <a:sym typeface="Calibri"/>
              </a:rPr>
            </a:br>
            <a:r>
              <a:rPr kumimoji="0" lang="en-US" sz="1200" b="0" i="1" u="none" strike="noStrike" kern="0" cap="none" spc="0" normalizeH="0" baseline="0" noProof="0">
                <a:ln>
                  <a:noFill/>
                </a:ln>
                <a:solidFill>
                  <a:srgbClr val="7F7F7F"/>
                </a:solidFill>
                <a:effectLst/>
                <a:uLnTx/>
                <a:uFillTx/>
                <a:latin typeface="Calibri"/>
                <a:ea typeface="Calibri"/>
                <a:cs typeface="Calibri"/>
                <a:sym typeface="Calibri"/>
              </a:rPr>
              <a:t>Associate</a:t>
            </a:r>
            <a:endParaRPr kumimoji="0" sz="1200" b="0" i="0" u="none" strike="noStrike" kern="0" cap="none" spc="0" normalizeH="0" baseline="0" noProof="0">
              <a:ln>
                <a:noFill/>
              </a:ln>
              <a:solidFill>
                <a:srgbClr val="A1E8D9"/>
              </a:solidFill>
              <a:effectLst/>
              <a:uLnTx/>
              <a:uFillTx/>
              <a:latin typeface="Calibri"/>
              <a:ea typeface="Calibri"/>
              <a:cs typeface="Calibri"/>
              <a:sym typeface="Calibri"/>
            </a:endParaRPr>
          </a:p>
        </p:txBody>
      </p:sp>
      <p:cxnSp>
        <p:nvCxnSpPr>
          <p:cNvPr id="119" name="Google Shape;119;p18"/>
          <p:cNvCxnSpPr/>
          <p:nvPr/>
        </p:nvCxnSpPr>
        <p:spPr>
          <a:xfrm>
            <a:off x="2447760" y="1118917"/>
            <a:ext cx="0" cy="3429000"/>
          </a:xfrm>
          <a:prstGeom prst="straightConnector1">
            <a:avLst/>
          </a:prstGeom>
          <a:noFill/>
          <a:ln w="9525" cap="flat" cmpd="sng">
            <a:solidFill>
              <a:schemeClr val="accent2"/>
            </a:solidFill>
            <a:prstDash val="solid"/>
            <a:miter lim="800000"/>
            <a:headEnd type="none" w="sm" len="sm"/>
            <a:tailEnd type="none" w="sm" len="sm"/>
          </a:ln>
        </p:spPr>
      </p:cxnSp>
      <p:sp>
        <p:nvSpPr>
          <p:cNvPr id="120" name="Google Shape;120;p18"/>
          <p:cNvSpPr/>
          <p:nvPr/>
        </p:nvSpPr>
        <p:spPr>
          <a:xfrm>
            <a:off x="551756" y="3634042"/>
            <a:ext cx="1691009" cy="623248"/>
          </a:xfrm>
          <a:prstGeom prst="rect">
            <a:avLst/>
          </a:prstGeom>
          <a:no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9668"/>
                </a:solidFill>
                <a:effectLst/>
                <a:uLnTx/>
                <a:uFillTx/>
                <a:latin typeface="Oswald"/>
                <a:ea typeface="Calibri"/>
                <a:cs typeface="Calibri"/>
                <a:sym typeface="Oswald"/>
              </a:rPr>
              <a:t>JEFFREY KURAS</a:t>
            </a:r>
            <a:br>
              <a:rPr kumimoji="0" lang="en" sz="1200" b="1" i="0" u="none" strike="noStrike" kern="0" cap="none" spc="0" normalizeH="0" baseline="0" noProof="0">
                <a:ln>
                  <a:noFill/>
                </a:ln>
                <a:solidFill>
                  <a:srgbClr val="00A6B7"/>
                </a:solidFill>
                <a:effectLst/>
                <a:uLnTx/>
                <a:uFillTx/>
                <a:latin typeface="Calibri"/>
                <a:ea typeface="Calibri"/>
                <a:cs typeface="Calibri"/>
                <a:sym typeface="Calibri"/>
              </a:rPr>
            </a:br>
            <a:r>
              <a:rPr kumimoji="0" lang="en-US" sz="1200" b="0" i="1" u="none" strike="noStrike" kern="0" cap="none" spc="0" normalizeH="0" baseline="0" noProof="0">
                <a:ln>
                  <a:noFill/>
                </a:ln>
                <a:solidFill>
                  <a:srgbClr val="7F7F7F"/>
                </a:solidFill>
                <a:effectLst/>
                <a:uLnTx/>
                <a:uFillTx/>
                <a:latin typeface="Calibri"/>
                <a:ea typeface="Calibri"/>
                <a:cs typeface="Calibri"/>
                <a:sym typeface="Calibri"/>
              </a:rPr>
              <a:t>Lead Technologist</a:t>
            </a:r>
            <a:endParaRPr kumimoji="0" sz="1200" b="0" i="0" u="none" strike="noStrike" kern="0" cap="none" spc="0" normalizeH="0" baseline="0" noProof="0">
              <a:ln>
                <a:noFill/>
              </a:ln>
              <a:solidFill>
                <a:srgbClr val="A1E8D9"/>
              </a:solidFill>
              <a:effectLst/>
              <a:uLnTx/>
              <a:uFillTx/>
              <a:latin typeface="Calibri"/>
              <a:ea typeface="Calibri"/>
              <a:cs typeface="Calibri"/>
              <a:sym typeface="Calibri"/>
            </a:endParaRPr>
          </a:p>
        </p:txBody>
      </p:sp>
      <p:pic>
        <p:nvPicPr>
          <p:cNvPr id="122" name="Google Shape;122;p18"/>
          <p:cNvPicPr preferRelativeResize="0"/>
          <p:nvPr/>
        </p:nvPicPr>
        <p:blipFill>
          <a:blip r:embed="rId4">
            <a:alphaModFix/>
          </a:blip>
          <a:stretch>
            <a:fillRect/>
          </a:stretch>
        </p:blipFill>
        <p:spPr>
          <a:xfrm>
            <a:off x="0" y="4914275"/>
            <a:ext cx="1300150" cy="188425"/>
          </a:xfrm>
          <a:prstGeom prst="rect">
            <a:avLst/>
          </a:prstGeom>
          <a:noFill/>
          <a:ln>
            <a:noFill/>
          </a:ln>
        </p:spPr>
      </p:pic>
      <p:pic>
        <p:nvPicPr>
          <p:cNvPr id="123" name="Google Shape;123;p18"/>
          <p:cNvPicPr preferRelativeResize="0"/>
          <p:nvPr/>
        </p:nvPicPr>
        <p:blipFill>
          <a:blip r:embed="rId5">
            <a:alphaModFix/>
          </a:blip>
          <a:stretch>
            <a:fillRect/>
          </a:stretch>
        </p:blipFill>
        <p:spPr>
          <a:xfrm>
            <a:off x="7414725" y="186050"/>
            <a:ext cx="1563800" cy="432475"/>
          </a:xfrm>
          <a:prstGeom prst="rect">
            <a:avLst/>
          </a:prstGeom>
          <a:noFill/>
          <a:ln>
            <a:noFill/>
          </a:ln>
        </p:spPr>
      </p:pic>
      <p:pic>
        <p:nvPicPr>
          <p:cNvPr id="5" name="Picture 4">
            <a:extLst>
              <a:ext uri="{FF2B5EF4-FFF2-40B4-BE49-F238E27FC236}">
                <a16:creationId xmlns:a16="http://schemas.microsoft.com/office/drawing/2014/main" id="{9E3585A7-C118-4035-9A87-A53413289543}"/>
              </a:ext>
            </a:extLst>
          </p:cNvPr>
          <p:cNvPicPr>
            <a:picLocks noChangeAspect="1"/>
          </p:cNvPicPr>
          <p:nvPr/>
        </p:nvPicPr>
        <p:blipFill>
          <a:blip r:embed="rId6"/>
          <a:stretch>
            <a:fillRect/>
          </a:stretch>
        </p:blipFill>
        <p:spPr>
          <a:xfrm>
            <a:off x="754885" y="1875470"/>
            <a:ext cx="1324987" cy="1365441"/>
          </a:xfrm>
          <a:prstGeom prst="rect">
            <a:avLst/>
          </a:prstGeom>
          <a:effectLst>
            <a:outerShdw blurRad="190500" algn="ctr" rotWithShape="0">
              <a:srgbClr val="000000">
                <a:alpha val="70000"/>
              </a:srgbClr>
            </a:outerShdw>
          </a:effectLst>
        </p:spPr>
      </p:pic>
      <p:pic>
        <p:nvPicPr>
          <p:cNvPr id="1026" name="Picture 2">
            <a:extLst>
              <a:ext uri="{FF2B5EF4-FFF2-40B4-BE49-F238E27FC236}">
                <a16:creationId xmlns:a16="http://schemas.microsoft.com/office/drawing/2014/main" id="{AA869AF0-B39D-4BF9-93E3-A0E27C299B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2774" y="1876213"/>
            <a:ext cx="1324453" cy="1364698"/>
          </a:xfrm>
          <a:prstGeom prst="rect">
            <a:avLst/>
          </a:prstGeom>
          <a:noFill/>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 name="Picture 2" descr="A person taking a selfie&#10;&#10;Description automatically generated">
            <a:extLst>
              <a:ext uri="{FF2B5EF4-FFF2-40B4-BE49-F238E27FC236}">
                <a16:creationId xmlns:a16="http://schemas.microsoft.com/office/drawing/2014/main" id="{FF3E1614-BAEC-4F85-97EE-55980A22931B}"/>
              </a:ext>
            </a:extLst>
          </p:cNvPr>
          <p:cNvPicPr>
            <a:picLocks noChangeAspect="1"/>
          </p:cNvPicPr>
          <p:nvPr/>
        </p:nvPicPr>
        <p:blipFill>
          <a:blip r:embed="rId8"/>
          <a:stretch>
            <a:fillRect/>
          </a:stretch>
        </p:blipFill>
        <p:spPr>
          <a:xfrm>
            <a:off x="2780675" y="1874129"/>
            <a:ext cx="1392212" cy="1366556"/>
          </a:xfrm>
          <a:prstGeom prst="rect">
            <a:avLst/>
          </a:prstGeom>
          <a:effectLst>
            <a:outerShdw blurRad="190500" algn="ctr" rotWithShape="0">
              <a:srgbClr val="000000">
                <a:alpha val="7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Picture 2">
            <a:extLst>
              <a:ext uri="{FF2B5EF4-FFF2-40B4-BE49-F238E27FC236}">
                <a16:creationId xmlns:a16="http://schemas.microsoft.com/office/drawing/2014/main" id="{EDFFC0BA-6E2C-47D1-8817-57943F1F0CE4}"/>
              </a:ext>
            </a:extLst>
          </p:cNvPr>
          <p:cNvPicPr>
            <a:picLocks noChangeAspect="1"/>
          </p:cNvPicPr>
          <p:nvPr/>
        </p:nvPicPr>
        <p:blipFill>
          <a:blip r:embed="rId3">
            <a:alphaModFix amt="16000"/>
          </a:blip>
          <a:stretch>
            <a:fillRect/>
          </a:stretch>
        </p:blipFill>
        <p:spPr>
          <a:xfrm>
            <a:off x="157385" y="17670"/>
            <a:ext cx="4246790" cy="5125830"/>
          </a:xfrm>
          <a:prstGeom prst="rect">
            <a:avLst/>
          </a:prstGeom>
          <a:effectLst>
            <a:outerShdw blurRad="50800" dist="50800" dir="5400000" algn="ctr" rotWithShape="0">
              <a:srgbClr val="000000"/>
            </a:outerShdw>
          </a:effectLst>
        </p:spPr>
      </p:pic>
      <p:sp>
        <p:nvSpPr>
          <p:cNvPr id="128" name="Google Shape;128;p19"/>
          <p:cNvSpPr txBox="1">
            <a:spLocks noGrp="1"/>
          </p:cNvSpPr>
          <p:nvPr>
            <p:ph type="title"/>
          </p:nvPr>
        </p:nvSpPr>
        <p:spPr>
          <a:xfrm>
            <a:off x="265500" y="-731192"/>
            <a:ext cx="4045200" cy="16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a:t>
            </a:r>
            <a:endParaRPr/>
          </a:p>
        </p:txBody>
      </p:sp>
      <p:sp>
        <p:nvSpPr>
          <p:cNvPr id="129" name="Google Shape;129;p19"/>
          <p:cNvSpPr txBox="1">
            <a:spLocks noGrp="1"/>
          </p:cNvSpPr>
          <p:nvPr>
            <p:ph type="subTitle" idx="1"/>
          </p:nvPr>
        </p:nvSpPr>
        <p:spPr>
          <a:xfrm>
            <a:off x="265500" y="1099755"/>
            <a:ext cx="4045200" cy="1235100"/>
          </a:xfrm>
          <a:prstGeom prst="rect">
            <a:avLst/>
          </a:prstGeom>
        </p:spPr>
        <p:txBody>
          <a:bodyPr spcFirstLastPara="1" wrap="square" lIns="91425" tIns="91425" rIns="91425" bIns="91425" anchor="t" anchorCtr="0">
            <a:noAutofit/>
          </a:bodyPr>
          <a:lstStyle/>
          <a:p>
            <a:pPr marL="0" indent="0"/>
            <a:r>
              <a:rPr lang="en-US" sz="1800" dirty="0"/>
              <a:t>Scenario 1: Serverless static webpage hosted in S3.</a:t>
            </a:r>
          </a:p>
          <a:p>
            <a:pPr marL="0" indent="0"/>
            <a:endParaRPr lang="en-US" sz="1800" dirty="0"/>
          </a:p>
          <a:p>
            <a:pPr marL="0" indent="0"/>
            <a:r>
              <a:rPr lang="en-US" sz="1800" dirty="0"/>
              <a:t>Scenario 2: Auto-scaled EC2 webservers behind an Elastic Load Balancer, using the Gremlin Chaos Engineering platform to simulate stress/attacks on the system.</a:t>
            </a:r>
          </a:p>
          <a:p>
            <a:pPr marL="0" indent="0"/>
            <a:r>
              <a:rPr lang="en-US" sz="1800" dirty="0"/>
              <a:t>  </a:t>
            </a:r>
          </a:p>
          <a:p>
            <a:pPr marL="0" indent="0"/>
            <a:r>
              <a:rPr lang="en-US" sz="1800" dirty="0"/>
              <a:t>CI/CD pipelines used for all application deployment.</a:t>
            </a:r>
          </a:p>
          <a:p>
            <a:pPr marL="0" lvl="0" indent="0" algn="ctr" rtl="0">
              <a:spcBef>
                <a:spcPts val="0"/>
              </a:spcBef>
              <a:spcAft>
                <a:spcPts val="0"/>
              </a:spcAft>
              <a:buNone/>
            </a:pPr>
            <a:endParaRPr/>
          </a:p>
        </p:txBody>
      </p:sp>
      <p:sp>
        <p:nvSpPr>
          <p:cNvPr id="130" name="Google Shape;130;p19"/>
          <p:cNvSpPr txBox="1">
            <a:spLocks noGrp="1"/>
          </p:cNvSpPr>
          <p:nvPr>
            <p:ph type="body" idx="2"/>
          </p:nvPr>
        </p:nvSpPr>
        <p:spPr>
          <a:xfrm>
            <a:off x="4976725" y="724200"/>
            <a:ext cx="3837000" cy="3695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en" sz="1400" u="sng"/>
              <a:t>Introductions</a:t>
            </a:r>
            <a:endParaRPr sz="1400" u="sng"/>
          </a:p>
          <a:p>
            <a:pPr marL="457200" lvl="0" indent="-317500" algn="l" rtl="0">
              <a:spcBef>
                <a:spcPts val="0"/>
              </a:spcBef>
              <a:spcAft>
                <a:spcPts val="0"/>
              </a:spcAft>
              <a:buSzPts val="1400"/>
              <a:buAutoNum type="arabicPeriod"/>
            </a:pPr>
            <a:r>
              <a:rPr lang="en" sz="1400" u="sng"/>
              <a:t>Project Overview</a:t>
            </a:r>
            <a:endParaRPr sz="1400" u="sng"/>
          </a:p>
          <a:p>
            <a:pPr marL="457200" lvl="0" indent="-317500" algn="l" rtl="0">
              <a:spcBef>
                <a:spcPts val="0"/>
              </a:spcBef>
              <a:spcAft>
                <a:spcPts val="0"/>
              </a:spcAft>
              <a:buSzPts val="1400"/>
              <a:buAutoNum type="arabicPeriod"/>
            </a:pPr>
            <a:r>
              <a:rPr lang="en" sz="1400" u="sng"/>
              <a:t>Architecture/Design</a:t>
            </a:r>
            <a:endParaRPr sz="1400" u="sng"/>
          </a:p>
          <a:p>
            <a:pPr marL="457200" lvl="0" indent="-317500" algn="l" rtl="0">
              <a:spcBef>
                <a:spcPts val="0"/>
              </a:spcBef>
              <a:spcAft>
                <a:spcPts val="0"/>
              </a:spcAft>
              <a:buSzPts val="1400"/>
              <a:buAutoNum type="arabicPeriod"/>
            </a:pPr>
            <a:r>
              <a:rPr lang="en" sz="1400" u="sng"/>
              <a:t>Tools/Software Environment</a:t>
            </a:r>
            <a:endParaRPr sz="1400" u="sng"/>
          </a:p>
          <a:p>
            <a:pPr marL="457200" lvl="0" indent="-317500" algn="l" rtl="0">
              <a:spcBef>
                <a:spcPts val="0"/>
              </a:spcBef>
              <a:spcAft>
                <a:spcPts val="0"/>
              </a:spcAft>
              <a:buSzPts val="1400"/>
              <a:buAutoNum type="arabicPeriod"/>
            </a:pPr>
            <a:r>
              <a:rPr lang="en" sz="1400" u="sng"/>
              <a:t>Challenges/Issues/Problems</a:t>
            </a:r>
          </a:p>
          <a:p>
            <a:pPr marL="457200" lvl="0" indent="-317500" algn="l" rtl="0">
              <a:spcBef>
                <a:spcPts val="0"/>
              </a:spcBef>
              <a:spcAft>
                <a:spcPts val="0"/>
              </a:spcAft>
              <a:buSzPts val="1400"/>
              <a:buAutoNum type="arabicPeriod"/>
            </a:pPr>
            <a:r>
              <a:rPr lang="en" sz="1400" u="sng"/>
              <a:t>What we learned</a:t>
            </a:r>
            <a:endParaRPr sz="1400" u="sng"/>
          </a:p>
          <a:p>
            <a:pPr marL="457200" lvl="0" indent="-317500" algn="l" rtl="0">
              <a:spcBef>
                <a:spcPts val="0"/>
              </a:spcBef>
              <a:spcAft>
                <a:spcPts val="0"/>
              </a:spcAft>
              <a:buSzPts val="1400"/>
              <a:buAutoNum type="arabicPeriod"/>
            </a:pPr>
            <a:r>
              <a:rPr lang="en-US" sz="1400" u="sng"/>
              <a:t>Demo</a:t>
            </a:r>
          </a:p>
          <a:p>
            <a:pPr marL="457200" lvl="0" indent="-317500" algn="l" rtl="0">
              <a:spcBef>
                <a:spcPts val="0"/>
              </a:spcBef>
              <a:spcAft>
                <a:spcPts val="0"/>
              </a:spcAft>
              <a:buSzPts val="1400"/>
              <a:buAutoNum type="arabicPeriod"/>
            </a:pPr>
            <a:r>
              <a:rPr lang="en-US" sz="1400" u="sng"/>
              <a:t>Future Plans</a:t>
            </a:r>
            <a:endParaRPr sz="1400" u="sng"/>
          </a:p>
          <a:p>
            <a:pPr marL="457200" lvl="0" indent="-317500" algn="l" rtl="0">
              <a:spcBef>
                <a:spcPts val="0"/>
              </a:spcBef>
              <a:spcAft>
                <a:spcPts val="0"/>
              </a:spcAft>
              <a:buSzPts val="1400"/>
              <a:buAutoNum type="arabicPeriod"/>
            </a:pPr>
            <a:r>
              <a:rPr lang="en" sz="1400" u="sng"/>
              <a:t>Questions and answers </a:t>
            </a:r>
            <a:endParaRPr sz="1400" u="sng"/>
          </a:p>
        </p:txBody>
      </p:sp>
      <p:sp>
        <p:nvSpPr>
          <p:cNvPr id="131" name="Google Shape;131;p19"/>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Roboto"/>
                <a:ea typeface="Roboto"/>
                <a:cs typeface="Roboto"/>
                <a:sym typeface="Roboto"/>
              </a:rPr>
              <a:t>www.webagesolutions.com|1.877.517.6540</a:t>
            </a:r>
            <a:endParaRPr kumimoji="0" sz="1000" b="0" i="0" u="none" strike="noStrike" kern="0" cap="none" spc="0" normalizeH="0" baseline="0" noProof="0">
              <a:ln>
                <a:noFill/>
              </a:ln>
              <a:solidFill>
                <a:srgbClr val="FFFFFF"/>
              </a:solidFill>
              <a:effectLst/>
              <a:uLnTx/>
              <a:uFillTx/>
              <a:latin typeface="Roboto"/>
              <a:ea typeface="Roboto"/>
              <a:cs typeface="Roboto"/>
              <a:sym typeface="Roboto"/>
            </a:endParaRPr>
          </a:p>
        </p:txBody>
      </p:sp>
      <p:pic>
        <p:nvPicPr>
          <p:cNvPr id="132" name="Google Shape;132;p19"/>
          <p:cNvPicPr preferRelativeResize="0"/>
          <p:nvPr/>
        </p:nvPicPr>
        <p:blipFill>
          <a:blip r:embed="rId4">
            <a:alphaModFix/>
          </a:blip>
          <a:stretch>
            <a:fillRect/>
          </a:stretch>
        </p:blipFill>
        <p:spPr>
          <a:xfrm>
            <a:off x="0" y="4838075"/>
            <a:ext cx="1300150" cy="188425"/>
          </a:xfrm>
          <a:prstGeom prst="rect">
            <a:avLst/>
          </a:prstGeom>
          <a:noFill/>
          <a:ln>
            <a:noFill/>
          </a:ln>
        </p:spPr>
      </p:pic>
      <p:pic>
        <p:nvPicPr>
          <p:cNvPr id="133" name="Google Shape;133;p19"/>
          <p:cNvPicPr preferRelativeResize="0"/>
          <p:nvPr/>
        </p:nvPicPr>
        <p:blipFill>
          <a:blip r:embed="rId5">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r>
              <a:rPr lang="en-US" sz="2800" dirty="0">
                <a:solidFill>
                  <a:srgbClr val="FF770D"/>
                </a:solidFill>
              </a:rPr>
              <a:t>Initial Direction</a:t>
            </a:r>
          </a:p>
        </p:txBody>
      </p:sp>
      <p:sp>
        <p:nvSpPr>
          <p:cNvPr id="140" name="Google Shape;140;p20"/>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marL="158750" lvl="0" algn="l" rtl="0">
              <a:lnSpc>
                <a:spcPct val="115000"/>
              </a:lnSpc>
              <a:spcBef>
                <a:spcPts val="0"/>
              </a:spcBef>
              <a:spcAft>
                <a:spcPts val="0"/>
              </a:spcAft>
              <a:buSzPts val="1100"/>
            </a:pPr>
            <a:endParaRPr lang="en" sz="1100"/>
          </a:p>
          <a:p>
            <a:pPr marL="457200" marR="101600" lvl="0" indent="0" algn="l" rtl="0">
              <a:lnSpc>
                <a:spcPct val="115000"/>
              </a:lnSpc>
              <a:spcBef>
                <a:spcPts val="3400"/>
              </a:spcBef>
              <a:spcAft>
                <a:spcPts val="3400"/>
              </a:spcAft>
              <a:buNone/>
            </a:pPr>
            <a:endParaRPr sz="1050">
              <a:solidFill>
                <a:srgbClr val="333333"/>
              </a:solidFill>
            </a:endParaRPr>
          </a:p>
        </p:txBody>
      </p:sp>
      <p:sp>
        <p:nvSpPr>
          <p:cNvPr id="141" name="Google Shape;141;p20"/>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42" name="Google Shape;142;p20"/>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43" name="Google Shape;143;p20"/>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9" name="Picture 6" descr="Table&#10;&#10;Description automatically generated">
            <a:extLst>
              <a:ext uri="{FF2B5EF4-FFF2-40B4-BE49-F238E27FC236}">
                <a16:creationId xmlns:a16="http://schemas.microsoft.com/office/drawing/2014/main" id="{A7E5DF30-EF01-472F-9E4A-97E5B607E291}"/>
              </a:ext>
            </a:extLst>
          </p:cNvPr>
          <p:cNvPicPr>
            <a:picLocks noChangeAspect="1"/>
          </p:cNvPicPr>
          <p:nvPr/>
        </p:nvPicPr>
        <p:blipFill>
          <a:blip r:embed="rId5"/>
          <a:stretch>
            <a:fillRect/>
          </a:stretch>
        </p:blipFill>
        <p:spPr>
          <a:xfrm>
            <a:off x="650631" y="511344"/>
            <a:ext cx="8071337" cy="1746887"/>
          </a:xfrm>
          <a:prstGeom prst="rect">
            <a:avLst/>
          </a:prstGeom>
        </p:spPr>
      </p:pic>
      <p:sp>
        <p:nvSpPr>
          <p:cNvPr id="10" name="Text Placeholder 2">
            <a:extLst>
              <a:ext uri="{FF2B5EF4-FFF2-40B4-BE49-F238E27FC236}">
                <a16:creationId xmlns:a16="http://schemas.microsoft.com/office/drawing/2014/main" id="{04193A32-6944-41F6-8E2A-D830F918E036}"/>
              </a:ext>
            </a:extLst>
          </p:cNvPr>
          <p:cNvSpPr>
            <a:spLocks noGrp="1"/>
          </p:cNvSpPr>
          <p:nvPr>
            <p:ph type="body" idx="1"/>
          </p:nvPr>
        </p:nvSpPr>
        <p:spPr>
          <a:xfrm>
            <a:off x="487973" y="2379198"/>
            <a:ext cx="8036400" cy="2341870"/>
          </a:xfrm>
        </p:spPr>
        <p:txBody>
          <a:bodyPr/>
          <a:lstStyle/>
          <a:p>
            <a:r>
              <a:rPr lang="en-US" dirty="0"/>
              <a:t>S3 computations based on 2GB of needed storage</a:t>
            </a:r>
          </a:p>
          <a:p>
            <a:r>
              <a:rPr lang="en-US" dirty="0" err="1"/>
              <a:t>CodePipeline</a:t>
            </a:r>
            <a:r>
              <a:rPr lang="en-US" dirty="0"/>
              <a:t> is $0 initially, then $1 per active pipeline per month</a:t>
            </a:r>
          </a:p>
          <a:p>
            <a:r>
              <a:rPr lang="en-US" dirty="0" err="1"/>
              <a:t>CodeDeploy</a:t>
            </a:r>
            <a:r>
              <a:rPr lang="en-US" dirty="0"/>
              <a:t> computations based on 1 deploy/week to Lamda for 4 deployments/month</a:t>
            </a:r>
          </a:p>
          <a:p>
            <a:r>
              <a:rPr lang="en-US" dirty="0"/>
              <a:t>EC2 computations for 2 web servers based on:</a:t>
            </a:r>
          </a:p>
          <a:p>
            <a:pPr lvl="1"/>
            <a:r>
              <a:rPr lang="en-US" dirty="0"/>
              <a:t>$0.10/</a:t>
            </a:r>
            <a:r>
              <a:rPr lang="en-US" dirty="0" err="1"/>
              <a:t>hr</a:t>
            </a:r>
            <a:r>
              <a:rPr lang="en-US" dirty="0"/>
              <a:t> for Apache AMI deployed on Ubuntu 18.04</a:t>
            </a:r>
          </a:p>
          <a:p>
            <a:pPr lvl="1"/>
            <a:r>
              <a:rPr lang="en-US" dirty="0"/>
              <a:t>$0.046/</a:t>
            </a:r>
            <a:r>
              <a:rPr lang="en-US" dirty="0" err="1"/>
              <a:t>hr</a:t>
            </a:r>
            <a:r>
              <a:rPr lang="en-US" dirty="0"/>
              <a:t> for t2.medium EC2 instance (Apache recommended)</a:t>
            </a:r>
          </a:p>
          <a:p>
            <a:pPr lvl="1"/>
            <a:r>
              <a:rPr lang="en-US" dirty="0"/>
              <a:t>Uptime of 24 hours/day for 7 days/week for 30 days/month = 720 hours/month</a:t>
            </a:r>
          </a:p>
          <a:p>
            <a:pPr lvl="1"/>
            <a:r>
              <a:rPr lang="en-US" dirty="0"/>
              <a:t>50GB EBS volume = $5/month</a:t>
            </a:r>
          </a:p>
          <a:p>
            <a:pPr lvl="1"/>
            <a:r>
              <a:rPr lang="en-US" dirty="0"/>
              <a:t>Elastic IP for each server = $5.60 ($2.80 X 2)</a:t>
            </a:r>
          </a:p>
          <a:p>
            <a:r>
              <a:rPr lang="en-US" dirty="0"/>
              <a:t>No cost for ASG group, just for resources provisioned</a:t>
            </a:r>
          </a:p>
          <a:p>
            <a:r>
              <a:rPr lang="en-US" dirty="0"/>
              <a:t>Application Load Balancer for same uptime requirements = $16.20/month</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Architecture and Design</a:t>
            </a:r>
            <a:endParaRPr sz="2800">
              <a:solidFill>
                <a:srgbClr val="FF770D"/>
              </a:solidFill>
            </a:endParaRPr>
          </a:p>
        </p:txBody>
      </p:sp>
      <p:sp>
        <p:nvSpPr>
          <p:cNvPr id="140" name="Google Shape;140;p20"/>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marL="158750" lvl="0" algn="l" rtl="0">
              <a:lnSpc>
                <a:spcPct val="115000"/>
              </a:lnSpc>
              <a:spcBef>
                <a:spcPts val="0"/>
              </a:spcBef>
              <a:spcAft>
                <a:spcPts val="0"/>
              </a:spcAft>
              <a:buSzPts val="1100"/>
            </a:pPr>
            <a:endParaRPr lang="en" sz="1100"/>
          </a:p>
          <a:p>
            <a:pPr marL="457200" marR="101600" lvl="0" indent="0" algn="l" rtl="0">
              <a:lnSpc>
                <a:spcPct val="115000"/>
              </a:lnSpc>
              <a:spcBef>
                <a:spcPts val="3400"/>
              </a:spcBef>
              <a:spcAft>
                <a:spcPts val="3400"/>
              </a:spcAft>
              <a:buNone/>
            </a:pPr>
            <a:endParaRPr sz="1050">
              <a:solidFill>
                <a:srgbClr val="333333"/>
              </a:solidFill>
            </a:endParaRPr>
          </a:p>
        </p:txBody>
      </p:sp>
      <p:sp>
        <p:nvSpPr>
          <p:cNvPr id="141" name="Google Shape;141;p20"/>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42" name="Google Shape;142;p20"/>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43" name="Google Shape;143;p20"/>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2" name="Picture 2" descr="Diagram, engineering drawing&#10;&#10;Description automatically generated">
            <a:extLst>
              <a:ext uri="{FF2B5EF4-FFF2-40B4-BE49-F238E27FC236}">
                <a16:creationId xmlns:a16="http://schemas.microsoft.com/office/drawing/2014/main" id="{76420CB6-338F-4198-A001-6F62A83A30B0}"/>
              </a:ext>
            </a:extLst>
          </p:cNvPr>
          <p:cNvPicPr>
            <a:picLocks noChangeAspect="1"/>
          </p:cNvPicPr>
          <p:nvPr/>
        </p:nvPicPr>
        <p:blipFill>
          <a:blip r:embed="rId5"/>
          <a:stretch>
            <a:fillRect/>
          </a:stretch>
        </p:blipFill>
        <p:spPr>
          <a:xfrm>
            <a:off x="694594" y="597543"/>
            <a:ext cx="7693267" cy="3869282"/>
          </a:xfrm>
          <a:prstGeom prst="rect">
            <a:avLst/>
          </a:prstGeom>
        </p:spPr>
      </p:pic>
    </p:spTree>
    <p:extLst>
      <p:ext uri="{BB962C8B-B14F-4D97-AF65-F5344CB8AC3E}">
        <p14:creationId xmlns:p14="http://schemas.microsoft.com/office/powerpoint/2010/main" val="2474221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67625" y="46700"/>
            <a:ext cx="87621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Technologies and Environment used</a:t>
            </a:r>
            <a:endParaRPr sz="2800">
              <a:solidFill>
                <a:srgbClr val="FF770D"/>
              </a:solidFill>
            </a:endParaRPr>
          </a:p>
        </p:txBody>
      </p:sp>
      <p:sp>
        <p:nvSpPr>
          <p:cNvPr id="150" name="Google Shape;150;p21"/>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marL="457200" indent="-298450">
              <a:lnSpc>
                <a:spcPct val="114999"/>
              </a:lnSpc>
              <a:buSzPts val="1100"/>
              <a:buChar char="●"/>
            </a:pPr>
            <a:r>
              <a:rPr lang="en" sz="1100"/>
              <a:t>AWS Simple Storage Service (S3)</a:t>
            </a:r>
            <a:endParaRPr lang="en-US" sz="1100"/>
          </a:p>
          <a:p>
            <a:pPr marL="457200" lvl="0" indent="-298450" algn="l" rtl="0">
              <a:lnSpc>
                <a:spcPct val="115000"/>
              </a:lnSpc>
              <a:spcBef>
                <a:spcPts val="0"/>
              </a:spcBef>
              <a:spcAft>
                <a:spcPts val="0"/>
              </a:spcAft>
              <a:buSzPts val="1100"/>
              <a:buChar char="●"/>
            </a:pPr>
            <a:r>
              <a:rPr lang="en" sz="1100"/>
              <a:t>AWS </a:t>
            </a:r>
            <a:r>
              <a:rPr lang="en-US" sz="1100" err="1"/>
              <a:t>CodePipeline</a:t>
            </a:r>
          </a:p>
          <a:p>
            <a:pPr marL="457200" indent="-298450">
              <a:lnSpc>
                <a:spcPct val="115000"/>
              </a:lnSpc>
              <a:buSzPts val="1100"/>
              <a:buChar char="●"/>
            </a:pPr>
            <a:r>
              <a:rPr lang="en" sz="1100"/>
              <a:t>Git with </a:t>
            </a:r>
            <a:r>
              <a:rPr lang="en-US" sz="1100" err="1"/>
              <a:t>Github</a:t>
            </a:r>
            <a:r>
              <a:rPr lang="en-US" sz="1100"/>
              <a:t> Repository</a:t>
            </a:r>
          </a:p>
          <a:p>
            <a:pPr marL="457200" indent="-298450">
              <a:lnSpc>
                <a:spcPct val="115000"/>
              </a:lnSpc>
              <a:buSzPts val="1100"/>
              <a:buChar char="●"/>
            </a:pPr>
            <a:r>
              <a:rPr lang="en-US" sz="1100"/>
              <a:t>AWS </a:t>
            </a:r>
            <a:r>
              <a:rPr lang="en-US" sz="1100" err="1"/>
              <a:t>CodeDeploy</a:t>
            </a:r>
            <a:endParaRPr lang="en-US" sz="1100"/>
          </a:p>
          <a:p>
            <a:pPr marL="457200" indent="-298450">
              <a:lnSpc>
                <a:spcPct val="115000"/>
              </a:lnSpc>
              <a:buSzPts val="1100"/>
              <a:buChar char="●"/>
            </a:pPr>
            <a:r>
              <a:rPr lang="en-US" sz="1100"/>
              <a:t>AWS </a:t>
            </a:r>
            <a:r>
              <a:rPr lang="en-US" sz="1100" err="1"/>
              <a:t>Cloudformation</a:t>
            </a:r>
            <a:endParaRPr lang="en-US" sz="1100"/>
          </a:p>
          <a:p>
            <a:pPr marL="457200" indent="-298450">
              <a:lnSpc>
                <a:spcPct val="115000"/>
              </a:lnSpc>
              <a:buSzPts val="1100"/>
              <a:buChar char="●"/>
            </a:pPr>
            <a:r>
              <a:rPr lang="en-US" sz="1100"/>
              <a:t>AWS Elastic Compute Cloud (EC2)</a:t>
            </a:r>
          </a:p>
          <a:p>
            <a:pPr marL="457200" lvl="0" indent="-298450" algn="l" rtl="0">
              <a:lnSpc>
                <a:spcPct val="115000"/>
              </a:lnSpc>
              <a:spcBef>
                <a:spcPts val="0"/>
              </a:spcBef>
              <a:spcAft>
                <a:spcPts val="0"/>
              </a:spcAft>
              <a:buSzPts val="1100"/>
              <a:buChar char="●"/>
            </a:pPr>
            <a:r>
              <a:rPr lang="en-US" sz="1100"/>
              <a:t>AWS </a:t>
            </a:r>
            <a:r>
              <a:rPr lang="en-US" sz="1100" err="1"/>
              <a:t>AutoScaling</a:t>
            </a:r>
          </a:p>
          <a:p>
            <a:pPr marL="457200" indent="-298450">
              <a:lnSpc>
                <a:spcPct val="115000"/>
              </a:lnSpc>
              <a:buSzPts val="1100"/>
              <a:buChar char="●"/>
            </a:pPr>
            <a:r>
              <a:rPr lang="en-US" sz="1100"/>
              <a:t>AWS Application Load Balancer (ALB)</a:t>
            </a:r>
          </a:p>
          <a:p>
            <a:pPr marL="457200" indent="-298450">
              <a:lnSpc>
                <a:spcPct val="114999"/>
              </a:lnSpc>
              <a:buSzPts val="1100"/>
              <a:buChar char="●"/>
            </a:pPr>
            <a:r>
              <a:rPr lang="en-US" sz="1100"/>
              <a:t>AWS </a:t>
            </a:r>
            <a:r>
              <a:rPr lang="en-US" sz="1100" err="1"/>
              <a:t>Cloudwatch</a:t>
            </a:r>
            <a:endParaRPr lang="en-US" sz="1100"/>
          </a:p>
          <a:p>
            <a:pPr marL="457200" indent="-298450">
              <a:lnSpc>
                <a:spcPct val="114999"/>
              </a:lnSpc>
              <a:buSzPts val="1100"/>
              <a:buChar char="●"/>
            </a:pPr>
            <a:r>
              <a:rPr lang="en-US" sz="1100"/>
              <a:t>AWS Billing</a:t>
            </a:r>
          </a:p>
          <a:p>
            <a:pPr marL="457200" indent="-298450">
              <a:lnSpc>
                <a:spcPct val="114999"/>
              </a:lnSpc>
              <a:buSzPts val="1100"/>
              <a:buChar char="●"/>
            </a:pPr>
            <a:r>
              <a:rPr lang="en-US" sz="1100"/>
              <a:t>AWS Identity Access Management (IAM)</a:t>
            </a:r>
          </a:p>
          <a:p>
            <a:pPr marL="457200" indent="-298450">
              <a:lnSpc>
                <a:spcPct val="114999"/>
              </a:lnSpc>
              <a:buSzPts val="1100"/>
              <a:buChar char="●"/>
            </a:pPr>
            <a:r>
              <a:rPr lang="en-US" sz="1100"/>
              <a:t>AWS Virtual Private Cloud</a:t>
            </a:r>
          </a:p>
          <a:p>
            <a:pPr marL="457200" indent="-298450">
              <a:lnSpc>
                <a:spcPct val="114999"/>
              </a:lnSpc>
              <a:buSzPts val="1100"/>
              <a:buChar char="●"/>
            </a:pPr>
            <a:r>
              <a:rPr lang="en" sz="1100"/>
              <a:t>AWS Launch Templates</a:t>
            </a:r>
            <a:endParaRPr lang="en" sz="2000"/>
          </a:p>
          <a:p>
            <a:pPr marL="457200" indent="-298450">
              <a:lnSpc>
                <a:spcPct val="114999"/>
              </a:lnSpc>
              <a:buSzPts val="1100"/>
              <a:buChar char="●"/>
            </a:pPr>
            <a:r>
              <a:rPr lang="en" sz="1100"/>
              <a:t>AWS AMI </a:t>
            </a:r>
            <a:r>
              <a:rPr lang="en" sz="1100" err="1"/>
              <a:t>MarketPlace</a:t>
            </a:r>
            <a:endParaRPr lang="en" sz="1100"/>
          </a:p>
          <a:p>
            <a:pPr marL="457200" indent="-298450">
              <a:lnSpc>
                <a:spcPct val="114999"/>
              </a:lnSpc>
              <a:buSzPts val="1100"/>
              <a:buChar char="●"/>
            </a:pPr>
            <a:r>
              <a:rPr lang="en" sz="1100"/>
              <a:t>Gremlin</a:t>
            </a:r>
          </a:p>
          <a:p>
            <a:pPr marL="457200" indent="-298450">
              <a:lnSpc>
                <a:spcPct val="114999"/>
              </a:lnSpc>
              <a:buSzPts val="1100"/>
              <a:buChar char="●"/>
            </a:pPr>
            <a:r>
              <a:rPr lang="en" sz="1100"/>
              <a:t>AWS Launch Template</a:t>
            </a:r>
          </a:p>
          <a:p>
            <a:pPr marL="457200" indent="-298450">
              <a:lnSpc>
                <a:spcPct val="115000"/>
              </a:lnSpc>
              <a:buSzPts val="1100"/>
              <a:buChar char="●"/>
            </a:pPr>
            <a:endParaRPr lang="en-US" sz="1100"/>
          </a:p>
          <a:p>
            <a:pPr marL="457200" marR="101600">
              <a:lnSpc>
                <a:spcPct val="115000"/>
              </a:lnSpc>
              <a:spcBef>
                <a:spcPts val="3400"/>
              </a:spcBef>
              <a:spcAft>
                <a:spcPts val="3400"/>
              </a:spcAft>
            </a:pPr>
            <a:endParaRPr lang="en-US" sz="1050">
              <a:solidFill>
                <a:srgbClr val="333333"/>
              </a:solidFill>
            </a:endParaRPr>
          </a:p>
        </p:txBody>
      </p:sp>
      <p:sp>
        <p:nvSpPr>
          <p:cNvPr id="151" name="Google Shape;151;p21"/>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52" name="Google Shape;152;p21"/>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53" name="Google Shape;153;p21"/>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2" name="Picture 2" descr="Gremlin Update: Game day resilience strategies for chaos ...">
            <a:extLst>
              <a:ext uri="{FF2B5EF4-FFF2-40B4-BE49-F238E27FC236}">
                <a16:creationId xmlns:a16="http://schemas.microsoft.com/office/drawing/2014/main" id="{FC810F12-528D-4FC2-8199-A933F4639F60}"/>
              </a:ext>
            </a:extLst>
          </p:cNvPr>
          <p:cNvPicPr>
            <a:picLocks noChangeAspect="1"/>
          </p:cNvPicPr>
          <p:nvPr/>
        </p:nvPicPr>
        <p:blipFill>
          <a:blip r:embed="rId5"/>
          <a:stretch>
            <a:fillRect/>
          </a:stretch>
        </p:blipFill>
        <p:spPr>
          <a:xfrm>
            <a:off x="3490353" y="681386"/>
            <a:ext cx="2167497" cy="1133335"/>
          </a:xfrm>
          <a:prstGeom prst="rect">
            <a:avLst/>
          </a:prstGeom>
        </p:spPr>
      </p:pic>
      <p:pic>
        <p:nvPicPr>
          <p:cNvPr id="3" name="Picture 3" descr="AWS S3 Service Icon | Free SVG">
            <a:extLst>
              <a:ext uri="{FF2B5EF4-FFF2-40B4-BE49-F238E27FC236}">
                <a16:creationId xmlns:a16="http://schemas.microsoft.com/office/drawing/2014/main" id="{B074C29B-4DBA-4757-8D95-ADF8001ED0F0}"/>
              </a:ext>
            </a:extLst>
          </p:cNvPr>
          <p:cNvPicPr>
            <a:picLocks noChangeAspect="1"/>
          </p:cNvPicPr>
          <p:nvPr/>
        </p:nvPicPr>
        <p:blipFill>
          <a:blip r:embed="rId6"/>
          <a:stretch>
            <a:fillRect/>
          </a:stretch>
        </p:blipFill>
        <p:spPr>
          <a:xfrm>
            <a:off x="3956797" y="1998568"/>
            <a:ext cx="1230407" cy="1230407"/>
          </a:xfrm>
          <a:prstGeom prst="rect">
            <a:avLst/>
          </a:prstGeom>
        </p:spPr>
      </p:pic>
      <p:pic>
        <p:nvPicPr>
          <p:cNvPr id="4" name="Picture 4" descr="Cloudwatch, copy, deployment, management icon">
            <a:extLst>
              <a:ext uri="{FF2B5EF4-FFF2-40B4-BE49-F238E27FC236}">
                <a16:creationId xmlns:a16="http://schemas.microsoft.com/office/drawing/2014/main" id="{90B95C64-7667-497E-9D2F-781183BB9AB2}"/>
              </a:ext>
            </a:extLst>
          </p:cNvPr>
          <p:cNvPicPr>
            <a:picLocks noChangeAspect="1"/>
          </p:cNvPicPr>
          <p:nvPr/>
        </p:nvPicPr>
        <p:blipFill>
          <a:blip r:embed="rId7"/>
          <a:stretch>
            <a:fillRect/>
          </a:stretch>
        </p:blipFill>
        <p:spPr>
          <a:xfrm>
            <a:off x="2771775" y="3141569"/>
            <a:ext cx="1860737" cy="1860737"/>
          </a:xfrm>
          <a:prstGeom prst="rect">
            <a:avLst/>
          </a:prstGeom>
        </p:spPr>
      </p:pic>
      <p:pic>
        <p:nvPicPr>
          <p:cNvPr id="5" name="Picture 5" descr="From AWS CloudFormation | Pulumi">
            <a:extLst>
              <a:ext uri="{FF2B5EF4-FFF2-40B4-BE49-F238E27FC236}">
                <a16:creationId xmlns:a16="http://schemas.microsoft.com/office/drawing/2014/main" id="{EB5C1474-996D-4E0A-8AD6-82B40D7C3BFA}"/>
              </a:ext>
            </a:extLst>
          </p:cNvPr>
          <p:cNvPicPr>
            <a:picLocks noChangeAspect="1"/>
          </p:cNvPicPr>
          <p:nvPr/>
        </p:nvPicPr>
        <p:blipFill>
          <a:blip r:embed="rId8"/>
          <a:stretch>
            <a:fillRect/>
          </a:stretch>
        </p:blipFill>
        <p:spPr>
          <a:xfrm>
            <a:off x="5864599" y="1387567"/>
            <a:ext cx="1264025" cy="1536327"/>
          </a:xfrm>
          <a:prstGeom prst="rect">
            <a:avLst/>
          </a:prstGeom>
        </p:spPr>
      </p:pic>
      <p:pic>
        <p:nvPicPr>
          <p:cNvPr id="6" name="Picture 6" descr="AWS EC2 Logo PNG Transparent &amp; SVG Vector - Freebie Supply">
            <a:extLst>
              <a:ext uri="{FF2B5EF4-FFF2-40B4-BE49-F238E27FC236}">
                <a16:creationId xmlns:a16="http://schemas.microsoft.com/office/drawing/2014/main" id="{C0BF1E9C-1A71-469A-9E2F-79AAACDD6288}"/>
              </a:ext>
            </a:extLst>
          </p:cNvPr>
          <p:cNvPicPr>
            <a:picLocks noChangeAspect="1"/>
          </p:cNvPicPr>
          <p:nvPr/>
        </p:nvPicPr>
        <p:blipFill>
          <a:blip r:embed="rId9"/>
          <a:stretch>
            <a:fillRect/>
          </a:stretch>
        </p:blipFill>
        <p:spPr>
          <a:xfrm>
            <a:off x="5183841" y="3289419"/>
            <a:ext cx="1167374" cy="1434768"/>
          </a:xfrm>
          <a:prstGeom prst="rect">
            <a:avLst/>
          </a:prstGeom>
        </p:spPr>
      </p:pic>
      <p:pic>
        <p:nvPicPr>
          <p:cNvPr id="7" name="Picture 7" descr="AWS IAM Logo PNG Transparent &amp; SVG Vector - Freebie Supply">
            <a:extLst>
              <a:ext uri="{FF2B5EF4-FFF2-40B4-BE49-F238E27FC236}">
                <a16:creationId xmlns:a16="http://schemas.microsoft.com/office/drawing/2014/main" id="{79245D1F-4543-42AC-A4C7-A80FA82E5879}"/>
              </a:ext>
            </a:extLst>
          </p:cNvPr>
          <p:cNvPicPr>
            <a:picLocks noChangeAspect="1"/>
          </p:cNvPicPr>
          <p:nvPr/>
        </p:nvPicPr>
        <p:blipFill>
          <a:blip r:embed="rId10"/>
          <a:stretch>
            <a:fillRect/>
          </a:stretch>
        </p:blipFill>
        <p:spPr>
          <a:xfrm>
            <a:off x="7182507" y="3258389"/>
            <a:ext cx="788142" cy="1492625"/>
          </a:xfrm>
          <a:prstGeom prst="rect">
            <a:avLst/>
          </a:prstGeom>
        </p:spPr>
      </p:pic>
      <p:pic>
        <p:nvPicPr>
          <p:cNvPr id="8" name="Picture 8" descr="Creating a Custom VPC in AWS. In this article, we are ...">
            <a:extLst>
              <a:ext uri="{FF2B5EF4-FFF2-40B4-BE49-F238E27FC236}">
                <a16:creationId xmlns:a16="http://schemas.microsoft.com/office/drawing/2014/main" id="{F36CC8AA-4E70-43B6-8284-A7FB38639C03}"/>
              </a:ext>
            </a:extLst>
          </p:cNvPr>
          <p:cNvPicPr>
            <a:picLocks noChangeAspect="1"/>
          </p:cNvPicPr>
          <p:nvPr/>
        </p:nvPicPr>
        <p:blipFill>
          <a:blip r:embed="rId11"/>
          <a:stretch>
            <a:fillRect/>
          </a:stretch>
        </p:blipFill>
        <p:spPr>
          <a:xfrm>
            <a:off x="7642132" y="2022316"/>
            <a:ext cx="1343867" cy="9013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Challenges and Issues</a:t>
            </a:r>
            <a:endParaRPr sz="2800">
              <a:solidFill>
                <a:srgbClr val="FF770D"/>
              </a:solidFill>
            </a:endParaRPr>
          </a:p>
        </p:txBody>
      </p:sp>
      <p:sp>
        <p:nvSpPr>
          <p:cNvPr id="160" name="Google Shape;160;p22"/>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marL="158750" lvl="0" algn="l" rtl="0">
              <a:lnSpc>
                <a:spcPct val="115000"/>
              </a:lnSpc>
              <a:spcBef>
                <a:spcPts val="0"/>
              </a:spcBef>
              <a:spcAft>
                <a:spcPts val="0"/>
              </a:spcAft>
              <a:buSzPts val="1100"/>
            </a:pPr>
            <a:endParaRPr lang="en" sz="1100" dirty="0"/>
          </a:p>
          <a:p>
            <a:pPr marL="457200" indent="-298450">
              <a:lnSpc>
                <a:spcPct val="114999"/>
              </a:lnSpc>
              <a:buSzPts val="1100"/>
              <a:buChar char="●"/>
            </a:pPr>
            <a:r>
              <a:rPr lang="en" sz="1100"/>
              <a:t>#1 CloudFormation Templates / Use of Designer with tutorial</a:t>
            </a:r>
            <a:endParaRPr lang="en"/>
          </a:p>
          <a:p>
            <a:pPr marL="457200" indent="-298450">
              <a:lnSpc>
                <a:spcPct val="114999"/>
              </a:lnSpc>
              <a:buSzPts val="1100"/>
              <a:buChar char="●"/>
            </a:pPr>
            <a:r>
              <a:rPr lang="en" sz="1100"/>
              <a:t>#2 Auto-Scaling Group with Gremlin agent &amp; scale-in protection</a:t>
            </a:r>
            <a:endParaRPr lang="en"/>
          </a:p>
          <a:p>
            <a:pPr marL="457200" indent="-298450">
              <a:lnSpc>
                <a:spcPct val="114999"/>
              </a:lnSpc>
              <a:buSzPts val="1100"/>
              <a:buChar char="●"/>
            </a:pPr>
            <a:r>
              <a:rPr lang="en" sz="1100"/>
              <a:t>#3 Configuring proper tags between Code Deploy and Launch Template (to </a:t>
            </a:r>
            <a:r>
              <a:rPr lang="en" sz="1100" dirty="0"/>
              <a:t>ensure </a:t>
            </a:r>
            <a:r>
              <a:rPr lang="en" sz="1100"/>
              <a:t>code deployed correctly to right instances)</a:t>
            </a:r>
            <a:endParaRPr lang="en"/>
          </a:p>
          <a:p>
            <a:pPr marL="457200" indent="-298450">
              <a:lnSpc>
                <a:spcPct val="114999"/>
              </a:lnSpc>
              <a:buSzPts val="1100"/>
              <a:buChar char="●"/>
            </a:pPr>
            <a:r>
              <a:rPr lang="en" sz="1100"/>
              <a:t>#4 Pushing two deployments at the same can create conflicts</a:t>
            </a:r>
            <a:endParaRPr lang="en"/>
          </a:p>
          <a:p>
            <a:pPr marL="457200" indent="-298450">
              <a:lnSpc>
                <a:spcPct val="114999"/>
              </a:lnSpc>
              <a:buSzPts val="1100"/>
              <a:buChar char="●"/>
            </a:pPr>
            <a:r>
              <a:rPr lang="en" sz="1100"/>
              <a:t>#5 Permissions with the user data that installed dependencies on our EC2 instances</a:t>
            </a:r>
          </a:p>
          <a:p>
            <a:pPr marL="158750">
              <a:lnSpc>
                <a:spcPct val="114999"/>
              </a:lnSpc>
              <a:buSzPts val="1100"/>
            </a:pPr>
            <a:endParaRPr lang="en" sz="1100"/>
          </a:p>
          <a:p>
            <a:pPr marL="158750">
              <a:lnSpc>
                <a:spcPct val="114999"/>
              </a:lnSpc>
              <a:buSzPts val="1100"/>
            </a:pPr>
            <a:endParaRPr lang="en" sz="1100" dirty="0">
              <a:solidFill>
                <a:srgbClr val="EF6C00"/>
              </a:solidFill>
            </a:endParaRPr>
          </a:p>
          <a:p>
            <a:pPr marL="158750">
              <a:lnSpc>
                <a:spcPct val="114999"/>
              </a:lnSpc>
              <a:buSzPts val="1100"/>
            </a:pPr>
            <a:r>
              <a:rPr lang="en" sz="2000" dirty="0">
                <a:solidFill>
                  <a:schemeClr val="accent1"/>
                </a:solidFill>
              </a:rPr>
              <a:t>Lessons Learned</a:t>
            </a:r>
          </a:p>
          <a:p>
            <a:pPr marL="501650" indent="-342900">
              <a:lnSpc>
                <a:spcPct val="114999"/>
              </a:lnSpc>
              <a:buSzPts val="1100"/>
              <a:buChar char="•"/>
            </a:pPr>
            <a:r>
              <a:rPr lang="en" sz="1100"/>
              <a:t>Utilize CloudFormation templates as starting point vs. building from scratch</a:t>
            </a:r>
          </a:p>
          <a:p>
            <a:pPr marL="501650" indent="-342900">
              <a:lnSpc>
                <a:spcPct val="114999"/>
              </a:lnSpc>
              <a:buSzPts val="1100"/>
              <a:buChar char="•"/>
            </a:pPr>
            <a:r>
              <a:rPr lang="en" sz="1100"/>
              <a:t>Utilize scale-in protection with Auto-Scaling</a:t>
            </a:r>
            <a:endParaRPr lang="en" sz="1100" dirty="0"/>
          </a:p>
          <a:p>
            <a:pPr marL="501650" indent="-342900">
              <a:lnSpc>
                <a:spcPct val="114999"/>
              </a:lnSpc>
              <a:buSzPts val="1100"/>
              <a:buChar char="•"/>
            </a:pPr>
            <a:r>
              <a:rPr lang="en" sz="1100" dirty="0"/>
              <a:t>Hands-on learning is the best learning tool</a:t>
            </a:r>
          </a:p>
          <a:p>
            <a:endParaRPr lang="en-US" sz="1050"/>
          </a:p>
          <a:p>
            <a:pPr marL="457200" marR="101600">
              <a:lnSpc>
                <a:spcPct val="114999"/>
              </a:lnSpc>
              <a:spcBef>
                <a:spcPts val="3400"/>
              </a:spcBef>
              <a:spcAft>
                <a:spcPts val="3400"/>
              </a:spcAft>
            </a:pPr>
            <a:endParaRPr lang="en-US" sz="1050">
              <a:solidFill>
                <a:srgbClr val="333333"/>
              </a:solidFill>
            </a:endParaRPr>
          </a:p>
        </p:txBody>
      </p:sp>
      <p:sp>
        <p:nvSpPr>
          <p:cNvPr id="161" name="Google Shape;161;p22"/>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62" name="Google Shape;162;p22"/>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63" name="Google Shape;163;p22"/>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9;p23">
            <a:extLst>
              <a:ext uri="{FF2B5EF4-FFF2-40B4-BE49-F238E27FC236}">
                <a16:creationId xmlns:a16="http://schemas.microsoft.com/office/drawing/2014/main" id="{CA437E56-0F8C-45B2-BDA6-89F533A2E58F}"/>
              </a:ext>
            </a:extLst>
          </p:cNvPr>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r>
              <a:rPr lang="en" sz="2800" dirty="0">
                <a:solidFill>
                  <a:srgbClr val="FF770D"/>
                </a:solidFill>
              </a:rPr>
              <a:t>Demo</a:t>
            </a:r>
            <a:r>
              <a:rPr lang="en-US" sz="2800" dirty="0">
                <a:solidFill>
                  <a:srgbClr val="FF770D"/>
                </a:solidFill>
              </a:rPr>
              <a:t> – How does it work?</a:t>
            </a:r>
          </a:p>
        </p:txBody>
      </p:sp>
      <p:sp>
        <p:nvSpPr>
          <p:cNvPr id="6" name="Google Shape;170;p23">
            <a:extLst>
              <a:ext uri="{FF2B5EF4-FFF2-40B4-BE49-F238E27FC236}">
                <a16:creationId xmlns:a16="http://schemas.microsoft.com/office/drawing/2014/main" id="{85771647-22DA-472E-BDDC-7A1253A8B057}"/>
              </a:ext>
            </a:extLst>
          </p:cNvPr>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a:lnSpc>
                <a:spcPct val="115000"/>
              </a:lnSpc>
            </a:pPr>
            <a:r>
              <a:rPr lang="en-US" sz="1200" dirty="0"/>
              <a:t>In a hypothetical scenario, the EC2 instance hosts a small business's website. The small business went viral after being featured on television. The objective is to create a solution to handle an influx of website traffic. The Auto Scaling Group operates the web servers while the Application Load Balancer loads the balance between the instances inside that Auto Scaling group. The Gremlin application simulates stress tests on the EC2 instances to confirm the Auto Scaling group works as expected.</a:t>
            </a:r>
            <a:endParaRPr lang="en-US" sz="1100" dirty="0"/>
          </a:p>
          <a:p>
            <a:pPr>
              <a:lnSpc>
                <a:spcPct val="114999"/>
              </a:lnSpc>
            </a:pPr>
            <a:endParaRPr lang="en-US" sz="1200" dirty="0"/>
          </a:p>
          <a:p>
            <a:pPr>
              <a:lnSpc>
                <a:spcPct val="114999"/>
              </a:lnSpc>
            </a:pPr>
            <a:endParaRPr lang="en-US" sz="1200" dirty="0"/>
          </a:p>
          <a:p>
            <a:pPr>
              <a:lnSpc>
                <a:spcPct val="114999"/>
              </a:lnSpc>
            </a:pPr>
            <a:r>
              <a:rPr lang="en-US" sz="1200" dirty="0"/>
              <a:t>- Create an Application Load Balancer</a:t>
            </a:r>
          </a:p>
          <a:p>
            <a:pPr>
              <a:lnSpc>
                <a:spcPct val="114999"/>
              </a:lnSpc>
            </a:pPr>
            <a:r>
              <a:rPr lang="en-US" sz="1200" dirty="0"/>
              <a:t>- Create a Launch Template</a:t>
            </a:r>
          </a:p>
          <a:p>
            <a:pPr>
              <a:lnSpc>
                <a:spcPct val="114999"/>
              </a:lnSpc>
            </a:pPr>
            <a:r>
              <a:rPr lang="en-US" sz="1200" dirty="0"/>
              <a:t>- Create an Auto Scaling Group</a:t>
            </a:r>
          </a:p>
          <a:p>
            <a:pPr>
              <a:lnSpc>
                <a:spcPct val="114999"/>
              </a:lnSpc>
            </a:pPr>
            <a:r>
              <a:rPr lang="en-US" sz="1200" dirty="0"/>
              <a:t>- Test Horizontal Scaling</a:t>
            </a:r>
          </a:p>
          <a:p>
            <a:pPr>
              <a:lnSpc>
                <a:spcPct val="114999"/>
              </a:lnSpc>
            </a:pPr>
            <a:endParaRPr lang="en-US" sz="1200" dirty="0"/>
          </a:p>
          <a:p>
            <a:pPr marL="457200" marR="101600">
              <a:lnSpc>
                <a:spcPct val="114999"/>
              </a:lnSpc>
              <a:spcBef>
                <a:spcPts val="3400"/>
              </a:spcBef>
              <a:spcAft>
                <a:spcPts val="3400"/>
              </a:spcAft>
            </a:pPr>
            <a:endParaRPr lang="en-US" sz="1050" dirty="0">
              <a:solidFill>
                <a:srgbClr val="333333"/>
              </a:solidFill>
            </a:endParaRPr>
          </a:p>
          <a:p>
            <a:pPr marL="457200" marR="101600">
              <a:lnSpc>
                <a:spcPct val="114999"/>
              </a:lnSpc>
              <a:spcBef>
                <a:spcPts val="3400"/>
              </a:spcBef>
              <a:spcAft>
                <a:spcPts val="3400"/>
              </a:spcAft>
            </a:pPr>
            <a:endParaRPr lang="en-US" sz="1050" dirty="0">
              <a:solidFill>
                <a:srgbClr val="333333"/>
              </a:solidFill>
            </a:endParaRPr>
          </a:p>
        </p:txBody>
      </p:sp>
      <p:pic>
        <p:nvPicPr>
          <p:cNvPr id="7" name="Google Shape;172;p23">
            <a:extLst>
              <a:ext uri="{FF2B5EF4-FFF2-40B4-BE49-F238E27FC236}">
                <a16:creationId xmlns:a16="http://schemas.microsoft.com/office/drawing/2014/main" id="{CD794574-9376-4E0C-977D-6CD00A25C123}"/>
              </a:ext>
            </a:extLst>
          </p:cNvPr>
          <p:cNvPicPr preferRelativeResize="0"/>
          <p:nvPr/>
        </p:nvPicPr>
        <p:blipFill>
          <a:blip r:embed="rId2">
            <a:alphaModFix/>
          </a:blip>
          <a:stretch>
            <a:fillRect/>
          </a:stretch>
        </p:blipFill>
        <p:spPr>
          <a:xfrm>
            <a:off x="0" y="4838075"/>
            <a:ext cx="1300150" cy="188425"/>
          </a:xfrm>
          <a:prstGeom prst="rect">
            <a:avLst/>
          </a:prstGeom>
          <a:noFill/>
          <a:ln>
            <a:noFill/>
          </a:ln>
        </p:spPr>
      </p:pic>
      <p:pic>
        <p:nvPicPr>
          <p:cNvPr id="8" name="Google Shape;173;p23">
            <a:extLst>
              <a:ext uri="{FF2B5EF4-FFF2-40B4-BE49-F238E27FC236}">
                <a16:creationId xmlns:a16="http://schemas.microsoft.com/office/drawing/2014/main" id="{4FF598E9-677E-4482-91A6-39A7C33C14C8}"/>
              </a:ext>
            </a:extLst>
          </p:cNvPr>
          <p:cNvPicPr preferRelativeResize="0"/>
          <p:nvPr/>
        </p:nvPicPr>
        <p:blipFill>
          <a:blip r:embed="rId3">
            <a:alphaModFix/>
          </a:blip>
          <a:stretch>
            <a:fillRect/>
          </a:stretch>
        </p:blipFill>
        <p:spPr>
          <a:xfrm>
            <a:off x="7414725" y="109850"/>
            <a:ext cx="1563800" cy="432475"/>
          </a:xfrm>
          <a:prstGeom prst="rect">
            <a:avLst/>
          </a:prstGeom>
          <a:noFill/>
          <a:ln>
            <a:noFill/>
          </a:ln>
        </p:spPr>
      </p:pic>
    </p:spTree>
    <p:extLst>
      <p:ext uri="{BB962C8B-B14F-4D97-AF65-F5344CB8AC3E}">
        <p14:creationId xmlns:p14="http://schemas.microsoft.com/office/powerpoint/2010/main" val="3768618756"/>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661</Words>
  <Application>Microsoft Office PowerPoint</Application>
  <PresentationFormat>On-screen Show (16:9)</PresentationFormat>
  <Paragraphs>104</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Georgia</vt:lpstr>
      <vt:lpstr>Open Sans</vt:lpstr>
      <vt:lpstr>Oswald</vt:lpstr>
      <vt:lpstr>PT Sans Narrow</vt:lpstr>
      <vt:lpstr>Roboto</vt:lpstr>
      <vt:lpstr>Tropic</vt:lpstr>
      <vt:lpstr>Cloud Excellence Presentation Team 4 aka Team Gremlin Members:  Jeffrey Kuras, William Records, Ahmet Guc, Belsay Diaz-Valera</vt:lpstr>
      <vt:lpstr>   TEAM 4 Project: Gremlins in the Machine</vt:lpstr>
      <vt:lpstr>INTRODUCTIONS</vt:lpstr>
      <vt:lpstr>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Excellence Presentation &lt;Insert Team number&gt; &lt;insert Team Name&gt; Members: &lt;insert team members&gt;</dc:title>
  <cp:lastModifiedBy>Kuras, Jeffrey [USA]</cp:lastModifiedBy>
  <cp:revision>1</cp:revision>
  <dcterms:modified xsi:type="dcterms:W3CDTF">2022-02-03T21:22:58Z</dcterms:modified>
</cp:coreProperties>
</file>